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58"/>
  </p:notesMasterIdLst>
  <p:handoutMasterIdLst>
    <p:handoutMasterId r:id="rId159"/>
  </p:handoutMasterIdLst>
  <p:sldIdLst>
    <p:sldId id="259" r:id="rId3"/>
    <p:sldId id="261" r:id="rId4"/>
    <p:sldId id="329" r:id="rId5"/>
    <p:sldId id="396" r:id="rId6"/>
    <p:sldId id="1401" r:id="rId7"/>
    <p:sldId id="1404" r:id="rId8"/>
    <p:sldId id="1402" r:id="rId9"/>
    <p:sldId id="1403" r:id="rId10"/>
    <p:sldId id="263" r:id="rId11"/>
    <p:sldId id="330" r:id="rId12"/>
    <p:sldId id="264" r:id="rId13"/>
    <p:sldId id="265" r:id="rId14"/>
    <p:sldId id="323" r:id="rId15"/>
    <p:sldId id="386" r:id="rId16"/>
    <p:sldId id="268" r:id="rId17"/>
    <p:sldId id="272" r:id="rId18"/>
    <p:sldId id="368" r:id="rId19"/>
    <p:sldId id="369" r:id="rId20"/>
    <p:sldId id="273" r:id="rId21"/>
    <p:sldId id="274" r:id="rId22"/>
    <p:sldId id="275" r:id="rId23"/>
    <p:sldId id="276" r:id="rId24"/>
    <p:sldId id="277" r:id="rId25"/>
    <p:sldId id="278" r:id="rId26"/>
    <p:sldId id="279" r:id="rId27"/>
    <p:sldId id="280" r:id="rId28"/>
    <p:sldId id="281" r:id="rId29"/>
    <p:sldId id="288" r:id="rId30"/>
    <p:sldId id="289" r:id="rId31"/>
    <p:sldId id="387" r:id="rId32"/>
    <p:sldId id="266" r:id="rId33"/>
    <p:sldId id="269" r:id="rId34"/>
    <p:sldId id="270" r:id="rId35"/>
    <p:sldId id="271" r:id="rId36"/>
    <p:sldId id="290" r:id="rId37"/>
    <p:sldId id="309" r:id="rId38"/>
    <p:sldId id="282" r:id="rId39"/>
    <p:sldId id="284" r:id="rId40"/>
    <p:sldId id="267" r:id="rId41"/>
    <p:sldId id="332" r:id="rId42"/>
    <p:sldId id="335" r:id="rId43"/>
    <p:sldId id="283" r:id="rId44"/>
    <p:sldId id="383" r:id="rId45"/>
    <p:sldId id="291" r:id="rId46"/>
    <p:sldId id="301" r:id="rId47"/>
    <p:sldId id="294" r:id="rId48"/>
    <p:sldId id="370" r:id="rId49"/>
    <p:sldId id="297" r:id="rId50"/>
    <p:sldId id="328" r:id="rId51"/>
    <p:sldId id="302" r:id="rId52"/>
    <p:sldId id="304" r:id="rId53"/>
    <p:sldId id="306" r:id="rId54"/>
    <p:sldId id="1405" r:id="rId55"/>
    <p:sldId id="305" r:id="rId56"/>
    <p:sldId id="1438" r:id="rId57"/>
    <p:sldId id="1439" r:id="rId58"/>
    <p:sldId id="385" r:id="rId59"/>
    <p:sldId id="298" r:id="rId60"/>
    <p:sldId id="303" r:id="rId61"/>
    <p:sldId id="384" r:id="rId62"/>
    <p:sldId id="295" r:id="rId63"/>
    <p:sldId id="371" r:id="rId64"/>
    <p:sldId id="299" r:id="rId65"/>
    <p:sldId id="375" r:id="rId66"/>
    <p:sldId id="376" r:id="rId67"/>
    <p:sldId id="377" r:id="rId68"/>
    <p:sldId id="373" r:id="rId69"/>
    <p:sldId id="378" r:id="rId70"/>
    <p:sldId id="379" r:id="rId71"/>
    <p:sldId id="380" r:id="rId72"/>
    <p:sldId id="381" r:id="rId73"/>
    <p:sldId id="372" r:id="rId74"/>
    <p:sldId id="326" r:id="rId75"/>
    <p:sldId id="327" r:id="rId76"/>
    <p:sldId id="296" r:id="rId77"/>
    <p:sldId id="1437" r:id="rId78"/>
    <p:sldId id="1435" r:id="rId79"/>
    <p:sldId id="1436" r:id="rId80"/>
    <p:sldId id="307" r:id="rId81"/>
    <p:sldId id="336" r:id="rId82"/>
    <p:sldId id="382" r:id="rId83"/>
    <p:sldId id="308" r:id="rId84"/>
    <p:sldId id="320" r:id="rId85"/>
    <p:sldId id="321" r:id="rId86"/>
    <p:sldId id="391" r:id="rId87"/>
    <p:sldId id="388" r:id="rId88"/>
    <p:sldId id="310" r:id="rId89"/>
    <p:sldId id="390" r:id="rId90"/>
    <p:sldId id="337" r:id="rId91"/>
    <p:sldId id="311" r:id="rId92"/>
    <p:sldId id="312" r:id="rId93"/>
    <p:sldId id="313" r:id="rId94"/>
    <p:sldId id="314" r:id="rId95"/>
    <p:sldId id="315" r:id="rId96"/>
    <p:sldId id="316" r:id="rId97"/>
    <p:sldId id="331" r:id="rId98"/>
    <p:sldId id="318" r:id="rId99"/>
    <p:sldId id="392" r:id="rId100"/>
    <p:sldId id="393" r:id="rId101"/>
    <p:sldId id="1406" r:id="rId102"/>
    <p:sldId id="395" r:id="rId103"/>
    <p:sldId id="322" r:id="rId104"/>
    <p:sldId id="325" r:id="rId105"/>
    <p:sldId id="350" r:id="rId106"/>
    <p:sldId id="319" r:id="rId107"/>
    <p:sldId id="339" r:id="rId108"/>
    <p:sldId id="1407" r:id="rId109"/>
    <p:sldId id="340" r:id="rId110"/>
    <p:sldId id="1411" r:id="rId111"/>
    <p:sldId id="1410" r:id="rId112"/>
    <p:sldId id="355" r:id="rId113"/>
    <p:sldId id="356" r:id="rId114"/>
    <p:sldId id="362" r:id="rId115"/>
    <p:sldId id="341" r:id="rId116"/>
    <p:sldId id="344" r:id="rId117"/>
    <p:sldId id="342" r:id="rId118"/>
    <p:sldId id="346" r:id="rId119"/>
    <p:sldId id="363" r:id="rId120"/>
    <p:sldId id="364" r:id="rId121"/>
    <p:sldId id="357" r:id="rId122"/>
    <p:sldId id="349" r:id="rId123"/>
    <p:sldId id="345" r:id="rId124"/>
    <p:sldId id="367" r:id="rId125"/>
    <p:sldId id="365" r:id="rId126"/>
    <p:sldId id="366" r:id="rId127"/>
    <p:sldId id="348" r:id="rId128"/>
    <p:sldId id="354" r:id="rId129"/>
    <p:sldId id="1412" r:id="rId130"/>
    <p:sldId id="1430" r:id="rId131"/>
    <p:sldId id="1428" r:id="rId132"/>
    <p:sldId id="1414" r:id="rId133"/>
    <p:sldId id="1429" r:id="rId134"/>
    <p:sldId id="1413" r:id="rId135"/>
    <p:sldId id="1415" r:id="rId136"/>
    <p:sldId id="1416" r:id="rId137"/>
    <p:sldId id="1417" r:id="rId138"/>
    <p:sldId id="1418" r:id="rId139"/>
    <p:sldId id="1419" r:id="rId140"/>
    <p:sldId id="1420" r:id="rId141"/>
    <p:sldId id="1421" r:id="rId142"/>
    <p:sldId id="1427" r:id="rId143"/>
    <p:sldId id="1422" r:id="rId144"/>
    <p:sldId id="1423" r:id="rId145"/>
    <p:sldId id="1424" r:id="rId146"/>
    <p:sldId id="1425" r:id="rId147"/>
    <p:sldId id="1426" r:id="rId148"/>
    <p:sldId id="1433" r:id="rId149"/>
    <p:sldId id="1432" r:id="rId150"/>
    <p:sldId id="1434" r:id="rId151"/>
    <p:sldId id="1431" r:id="rId152"/>
    <p:sldId id="1440" r:id="rId153"/>
    <p:sldId id="1408" r:id="rId154"/>
    <p:sldId id="353" r:id="rId155"/>
    <p:sldId id="1409" r:id="rId156"/>
    <p:sldId id="324" r:id="rId157"/>
  </p:sldIdLst>
  <p:sldSz cx="9144000" cy="6858000" type="screen4x3"/>
  <p:notesSz cx="7104063" cy="10234613"/>
  <p:defaultText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79CC93D-E52E-4D84-901B-11D7331DD495}">
          <p14:sldIdLst>
            <p14:sldId id="259"/>
          </p14:sldIdLst>
        </p14:section>
        <p14:section name="Visão Geral e Objetivos" id="{ABA716BF-3A5C-4ADB-94C9-CFEF84EBA240}">
          <p14:sldIdLst>
            <p14:sldId id="261"/>
            <p14:sldId id="329"/>
            <p14:sldId id="396"/>
            <p14:sldId id="1401"/>
            <p14:sldId id="1404"/>
            <p14:sldId id="1402"/>
            <p14:sldId id="1403"/>
            <p14:sldId id="263"/>
            <p14:sldId id="330"/>
            <p14:sldId id="264"/>
            <p14:sldId id="265"/>
            <p14:sldId id="323"/>
            <p14:sldId id="386"/>
            <p14:sldId id="268"/>
            <p14:sldId id="272"/>
            <p14:sldId id="368"/>
            <p14:sldId id="369"/>
            <p14:sldId id="273"/>
            <p14:sldId id="274"/>
            <p14:sldId id="275"/>
            <p14:sldId id="276"/>
            <p14:sldId id="277"/>
            <p14:sldId id="278"/>
            <p14:sldId id="279"/>
            <p14:sldId id="280"/>
            <p14:sldId id="281"/>
            <p14:sldId id="288"/>
            <p14:sldId id="289"/>
            <p14:sldId id="387"/>
            <p14:sldId id="266"/>
            <p14:sldId id="269"/>
            <p14:sldId id="270"/>
            <p14:sldId id="271"/>
            <p14:sldId id="290"/>
            <p14:sldId id="309"/>
            <p14:sldId id="282"/>
            <p14:sldId id="284"/>
            <p14:sldId id="267"/>
            <p14:sldId id="332"/>
            <p14:sldId id="335"/>
            <p14:sldId id="283"/>
            <p14:sldId id="383"/>
            <p14:sldId id="291"/>
            <p14:sldId id="301"/>
            <p14:sldId id="294"/>
            <p14:sldId id="370"/>
            <p14:sldId id="297"/>
            <p14:sldId id="328"/>
            <p14:sldId id="302"/>
            <p14:sldId id="304"/>
            <p14:sldId id="306"/>
            <p14:sldId id="1405"/>
            <p14:sldId id="305"/>
            <p14:sldId id="1438"/>
            <p14:sldId id="1439"/>
            <p14:sldId id="385"/>
            <p14:sldId id="298"/>
            <p14:sldId id="303"/>
            <p14:sldId id="384"/>
            <p14:sldId id="295"/>
            <p14:sldId id="371"/>
            <p14:sldId id="299"/>
            <p14:sldId id="375"/>
            <p14:sldId id="376"/>
            <p14:sldId id="377"/>
            <p14:sldId id="373"/>
            <p14:sldId id="378"/>
            <p14:sldId id="379"/>
            <p14:sldId id="380"/>
            <p14:sldId id="381"/>
            <p14:sldId id="372"/>
            <p14:sldId id="326"/>
            <p14:sldId id="327"/>
            <p14:sldId id="296"/>
            <p14:sldId id="1437"/>
            <p14:sldId id="1435"/>
            <p14:sldId id="1436"/>
            <p14:sldId id="307"/>
            <p14:sldId id="336"/>
            <p14:sldId id="382"/>
            <p14:sldId id="308"/>
            <p14:sldId id="320"/>
            <p14:sldId id="321"/>
            <p14:sldId id="391"/>
            <p14:sldId id="388"/>
            <p14:sldId id="310"/>
            <p14:sldId id="390"/>
            <p14:sldId id="337"/>
            <p14:sldId id="311"/>
            <p14:sldId id="312"/>
            <p14:sldId id="313"/>
            <p14:sldId id="314"/>
            <p14:sldId id="315"/>
            <p14:sldId id="316"/>
            <p14:sldId id="331"/>
            <p14:sldId id="318"/>
            <p14:sldId id="392"/>
            <p14:sldId id="393"/>
            <p14:sldId id="1406"/>
            <p14:sldId id="395"/>
            <p14:sldId id="322"/>
            <p14:sldId id="325"/>
            <p14:sldId id="350"/>
            <p14:sldId id="319"/>
            <p14:sldId id="339"/>
            <p14:sldId id="1407"/>
            <p14:sldId id="340"/>
            <p14:sldId id="1411"/>
            <p14:sldId id="1410"/>
            <p14:sldId id="355"/>
            <p14:sldId id="356"/>
            <p14:sldId id="362"/>
            <p14:sldId id="341"/>
            <p14:sldId id="344"/>
            <p14:sldId id="342"/>
            <p14:sldId id="346"/>
            <p14:sldId id="363"/>
            <p14:sldId id="364"/>
            <p14:sldId id="357"/>
            <p14:sldId id="349"/>
            <p14:sldId id="345"/>
            <p14:sldId id="367"/>
            <p14:sldId id="365"/>
            <p14:sldId id="366"/>
            <p14:sldId id="348"/>
            <p14:sldId id="354"/>
            <p14:sldId id="1412"/>
            <p14:sldId id="1430"/>
            <p14:sldId id="1428"/>
            <p14:sldId id="1414"/>
            <p14:sldId id="1429"/>
            <p14:sldId id="1413"/>
            <p14:sldId id="1415"/>
            <p14:sldId id="1416"/>
            <p14:sldId id="1417"/>
            <p14:sldId id="1418"/>
            <p14:sldId id="1419"/>
            <p14:sldId id="1420"/>
            <p14:sldId id="1421"/>
            <p14:sldId id="1427"/>
            <p14:sldId id="1422"/>
            <p14:sldId id="1423"/>
            <p14:sldId id="1424"/>
            <p14:sldId id="1425"/>
            <p14:sldId id="1426"/>
            <p14:sldId id="1433"/>
            <p14:sldId id="1432"/>
            <p14:sldId id="1434"/>
            <p14:sldId id="1431"/>
            <p14:sldId id="1440"/>
            <p14:sldId id="1408"/>
            <p14:sldId id="353"/>
            <p14:sldId id="1409"/>
            <p14:sldId id="324"/>
          </p14:sldIdLst>
        </p14:section>
        <p14:section name="Apêndice"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A817"/>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249" autoAdjust="0"/>
  </p:normalViewPr>
  <p:slideViewPr>
    <p:cSldViewPr>
      <p:cViewPr varScale="1">
        <p:scale>
          <a:sx n="78" d="100"/>
          <a:sy n="78" d="100"/>
        </p:scale>
        <p:origin x="978" y="9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viewProps" Target="viewProps.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16T18:18:31.451" idx="1">
    <p:pos x="10" y="10"/>
    <p:text>Caixa de trem de pouso e ao invés production cost colocar custo nã0recorrente e custo recorrenrte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1-16T18:42:21.699" idx="2">
    <p:pos x="10" y="10"/>
    <p:text>adicionar novas variáveis de projeto: fan pressure ratio; Mach number and altitude of engine design point ; Tial configuration: t-tail or convetional; engine configuration</p:text>
    <p:extLst>
      <p:ext uri="{C676402C-5697-4E1C-873F-D02D1690AC5C}">
        <p15:threadingInfo xmlns:p15="http://schemas.microsoft.com/office/powerpoint/2012/main" timeZoneBias="120"/>
      </p:ext>
    </p:extLst>
  </p:cm>
  <p:cm authorId="2" dt="2018-11-16T18:46:33.154" idx="3">
    <p:pos x="10" y="146"/>
    <p:text>afilamento da HT e VT</p:text>
    <p:extLst>
      <p:ext uri="{C676402C-5697-4E1C-873F-D02D1690AC5C}">
        <p15:threadingInfo xmlns:p15="http://schemas.microsoft.com/office/powerpoint/2012/main" timeZoneBias="120">
          <p15:parentCm authorId="2" idx="2"/>
        </p15:threadingInfo>
      </p:ext>
    </p:extLst>
  </p:cm>
  <p:cm authorId="2" dt="2018-11-16T18:49:04.920" idx="4">
    <p:pos x="10" y="282"/>
    <p:text>e, ainda, design range</p:text>
    <p:extLst>
      <p:ext uri="{C676402C-5697-4E1C-873F-D02D1690AC5C}">
        <p15:threadingInfo xmlns:p15="http://schemas.microsoft.com/office/powerpoint/2012/main" timeZoneBias="120">
          <p15:parentCm authorId="2" idx="2"/>
        </p15:threadingInfo>
      </p:ext>
    </p:extLst>
  </p:cm>
  <p:cm authorId="2" dt="2018-11-16T18:50:18.180" idx="5">
    <p:pos x="10" y="418"/>
    <p:text>container type</p:text>
    <p:extLst>
      <p:ext uri="{C676402C-5697-4E1C-873F-D02D1690AC5C}">
        <p15:threadingInfo xmlns:p15="http://schemas.microsoft.com/office/powerpoint/2012/main" timeZoneBias="120">
          <p15:parentCm authorId="2" idx="2"/>
        </p15:threadingInfo>
      </p:ext>
    </p:extLst>
  </p:cm>
  <p:cm authorId="2" dt="2018-11-16T18:55:38.523" idx="6">
    <p:pos x="10" y="554"/>
    <p:text>winglet (sim ou não)</p:text>
    <p:extLst>
      <p:ext uri="{C676402C-5697-4E1C-873F-D02D1690AC5C}">
        <p15:threadingInfo xmlns:p15="http://schemas.microsoft.com/office/powerpoint/2012/main" timeZoneBias="120">
          <p15:parentCm authorId="2" idx="2"/>
        </p15:threadingInfo>
      </p:ext>
    </p:extLst>
  </p:cm>
  <p:cm authorId="2" dt="2018-11-16T19:10:30.710" idx="9">
    <p:pos x="10" y="690"/>
    <p:text>slat (tem ou não)</p:text>
    <p:extLst>
      <p:ext uri="{C676402C-5697-4E1C-873F-D02D1690AC5C}">
        <p15:threadingInfo xmlns:p15="http://schemas.microsoft.com/office/powerpoint/2012/main" timeZoneBias="1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11-16T18:53:12.776" idx="7">
    <p:pos x="10" y="10"/>
    <p:text>adicionar margem estática; eficiencia da pressao dinamica na HT (0,90); diedro de 3 graus;</p:text>
    <p:extLst>
      <p:ext uri="{C676402C-5697-4E1C-873F-D02D1690AC5C}">
        <p15:threadingInfo xmlns:p15="http://schemas.microsoft.com/office/powerpoint/2012/main" timeZoneBias="120"/>
      </p:ext>
    </p:extLst>
  </p:cm>
  <p:cm authorId="2" dt="2018-11-16T18:57:06.569" idx="8">
    <p:pos x="10" y="146"/>
    <p:text>clearance do motor para o chao; final da VT na fuselagem</p:text>
    <p:extLst>
      <p:ext uri="{C676402C-5697-4E1C-873F-D02D1690AC5C}">
        <p15:threadingInfo xmlns:p15="http://schemas.microsoft.com/office/powerpoint/2012/main" timeZoneBias="120">
          <p15:parentCm authorId="2" idx="7"/>
        </p15:threadingInfo>
      </p:ext>
    </p:extLst>
  </p:cm>
  <p:cm authorId="2" dt="2018-11-16T19:06:44.503" idx="10">
    <p:pos x="10" y="282"/>
    <p:text>miscellaneous frag 3,5%</p:text>
    <p:extLst>
      <p:ext uri="{C676402C-5697-4E1C-873F-D02D1690AC5C}">
        <p15:threadingInfo xmlns:p15="http://schemas.microsoft.com/office/powerpoint/2012/main" timeZoneBias="120">
          <p15:parentCm authorId="2" idx="7"/>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D83FDC75-7F73-4A4A-A77C-09AADF00E0EA}" type="datetimeFigureOut">
              <a:rPr lang="pt-BR" smtClean="0"/>
              <a:pPr/>
              <a:t>13/01/2019</a:t>
            </a:fld>
            <a:endParaRPr lang="pt-BR"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459226BF-1F13-42D3-80DC-373E7ADD1EBC}" type="slidenum">
              <a:rPr lang="pt-BR" smtClean="0"/>
              <a:pPr/>
              <a:t>‹nº›</a:t>
            </a:fld>
            <a:endParaRPr lang="pt-BR" dirty="0"/>
          </a:p>
        </p:txBody>
      </p:sp>
    </p:spTree>
    <p:extLst>
      <p:ext uri="{BB962C8B-B14F-4D97-AF65-F5344CB8AC3E}">
        <p14:creationId xmlns:p14="http://schemas.microsoft.com/office/powerpoint/2010/main" val="94691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48AEF76B-3757-4A0B-AF93-28494465C1DD}" type="datetimeFigureOut">
              <a:pPr/>
              <a:t>1/13/2019</a:t>
            </a:fld>
            <a:endParaRPr lang="pt-BR"/>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pt-BR"/>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75693FD4-8F83-4EF7-AC3F-0DC0388986B0}" type="slidenum">
              <a:pPr/>
              <a:t>‹nº›</a:t>
            </a:fld>
            <a:endParaRPr lang="pt-BR"/>
          </a:p>
        </p:txBody>
      </p:sp>
    </p:spTree>
    <p:extLst>
      <p:ext uri="{BB962C8B-B14F-4D97-AF65-F5344CB8AC3E}">
        <p14:creationId xmlns:p14="http://schemas.microsoft.com/office/powerpoint/2010/main" val="2354348748"/>
      </p:ext>
    </p:extLst>
  </p:cSld>
  <p:clrMap bg1="lt1" tx1="dk1" bg2="lt2" tx2="dk2" accent1="accent1" accent2="accent2" accent3="accent3" accent4="accent4" accent5="accent5" accent6="accent6" hlink="hlink" folHlink="folHlink"/>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90752">
              <a:defRPr lang="pt-BR"/>
            </a:pPr>
            <a:r>
              <a:rPr lang="pt-BR" dirty="0"/>
              <a:t>Este modelo pode ser usado como arquivo de partida para apresentar materiais de treinamento em um cenário em grupo.</a:t>
            </a:r>
          </a:p>
          <a:p>
            <a:endParaRPr lang="pt-BR" dirty="0"/>
          </a:p>
          <a:p>
            <a:pPr lvl="0"/>
            <a:r>
              <a:rPr lang="pt-BR" sz="1300" b="1" dirty="0"/>
              <a:t>Seções</a:t>
            </a:r>
            <a:endParaRPr lang="pt-BR" sz="1300" dirty="0"/>
          </a:p>
          <a:p>
            <a:pPr lvl="0"/>
            <a:r>
              <a:rPr lang="pt-BR" sz="1300" dirty="0"/>
              <a:t>Clique com o botão direito em um slide para adicionar seções. Seções podem ajudar a organizar slides ou a facilitar a colaboração entre vários autores.</a:t>
            </a:r>
          </a:p>
          <a:p>
            <a:pPr lvl="0"/>
            <a:endParaRPr lang="pt-BR" sz="1300" b="1" dirty="0"/>
          </a:p>
          <a:p>
            <a:pPr lvl="0"/>
            <a:r>
              <a:rPr lang="pt-BR" sz="1300" b="1" dirty="0"/>
              <a:t>Anotações</a:t>
            </a:r>
          </a:p>
          <a:p>
            <a:pPr lvl="0"/>
            <a:r>
              <a:rPr lang="pt-BR" sz="1300" dirty="0"/>
              <a:t>Use a seção Anotações para anotações da apresentação ou para fornecer detalhes adicionais ao público. Exiba essas anotações no Modo de Exibição de Apresentação durante a sua apresentação. </a:t>
            </a:r>
          </a:p>
          <a:p>
            <a:pPr lvl="0">
              <a:buFontTx/>
              <a:buNone/>
            </a:pPr>
            <a:r>
              <a:rPr lang="pt-BR" sz="1300" dirty="0"/>
              <a:t>Considere o tamanho da fonte (importante para acessibilidade, visibilidade, gravação em vídeo e produção online)</a:t>
            </a:r>
          </a:p>
          <a:p>
            <a:pPr lvl="0"/>
            <a:endParaRPr lang="pt-BR" sz="1300" dirty="0"/>
          </a:p>
          <a:p>
            <a:pPr lvl="0">
              <a:buFontTx/>
              <a:buNone/>
            </a:pPr>
            <a:r>
              <a:rPr lang="pt-BR" sz="1300" b="1" dirty="0"/>
              <a:t>Cores coordenadas </a:t>
            </a:r>
          </a:p>
          <a:p>
            <a:pPr lvl="0">
              <a:buFontTx/>
              <a:buNone/>
            </a:pPr>
            <a:r>
              <a:rPr lang="pt-BR" sz="1300" dirty="0"/>
              <a:t>Preste atenção especial aos gráficos, tabelas e caixas de texto. </a:t>
            </a:r>
          </a:p>
          <a:p>
            <a:pPr lvl="0"/>
            <a:r>
              <a:rPr lang="pt-BR" sz="1300" dirty="0"/>
              <a:t>Leve em consideração que os participantes irão imprimir em preto-e-branco ou </a:t>
            </a:r>
            <a:r>
              <a:rPr lang="pt-BR" sz="1300" dirty="0" err="1"/>
              <a:t>escala de cinza</a:t>
            </a:r>
            <a:r>
              <a:rPr lang="pt-BR" sz="1300" dirty="0"/>
              <a:t>. Execute uma impressão de teste para ter certeza de que as suas cores irão funcionar quando forem impressas em preto-e-branco puros e </a:t>
            </a:r>
            <a:r>
              <a:rPr lang="pt-BR" sz="1300" dirty="0" err="1"/>
              <a:t>escala de cinza</a:t>
            </a:r>
            <a:r>
              <a:rPr lang="pt-BR" sz="1300" dirty="0"/>
              <a:t>.</a:t>
            </a:r>
          </a:p>
          <a:p>
            <a:pPr lvl="0">
              <a:buFontTx/>
              <a:buNone/>
            </a:pPr>
            <a:endParaRPr lang="pt-BR" sz="1300" dirty="0"/>
          </a:p>
          <a:p>
            <a:pPr lvl="0">
              <a:buFontTx/>
              <a:buNone/>
            </a:pPr>
            <a:r>
              <a:rPr lang="pt-BR" sz="1300" b="1" dirty="0"/>
              <a:t>Elementos gráficos, tabelas e gráficos</a:t>
            </a:r>
          </a:p>
          <a:p>
            <a:pPr lvl="0"/>
            <a:r>
              <a:rPr lang="pt-BR" sz="1300" dirty="0"/>
              <a:t>Mantenha a simplicidade: se possível, use estilos e cores consistentes e não confusos.</a:t>
            </a:r>
          </a:p>
          <a:p>
            <a:pPr lvl="0"/>
            <a:r>
              <a:rPr lang="pt-BR" sz="1300" dirty="0"/>
              <a:t>Rotule todos os gráficos e tabelas.</a:t>
            </a:r>
          </a:p>
          <a:p>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EC6EAC7D-5A89-47C2-8ABA-56C9C2DEF7A4}" type="slidenum">
              <a:rPr lang="pt-BR" smtClean="0"/>
              <a:pPr/>
              <a:t>1</a:t>
            </a:fld>
            <a:endParaRPr lang="pt-BR"/>
          </a:p>
        </p:txBody>
      </p:sp>
    </p:spTree>
    <p:extLst>
      <p:ext uri="{BB962C8B-B14F-4D97-AF65-F5344CB8AC3E}">
        <p14:creationId xmlns:p14="http://schemas.microsoft.com/office/powerpoint/2010/main" val="64153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pt-BR" dirty="0"/>
              <a:t>Forneça uma breve visão geral da apresentação.</a:t>
            </a:r>
            <a:r>
              <a:rPr lang="pt-BR" baseline="0" dirty="0"/>
              <a:t> D</a:t>
            </a:r>
            <a:r>
              <a:rPr lang="pt-BR" dirty="0"/>
              <a:t>escreva o foco principal da apresentação e por que ela é importante.</a:t>
            </a:r>
          </a:p>
          <a:p>
            <a:pPr>
              <a:lnSpc>
                <a:spcPct val="80000"/>
              </a:lnSpc>
            </a:pPr>
            <a:r>
              <a:rPr lang="pt-BR" dirty="0"/>
              <a:t>Introduza cada um dos principais tópicos.</a:t>
            </a:r>
          </a:p>
          <a:p>
            <a:r>
              <a:rPr lang="pt-BR" dirty="0"/>
              <a:t>Para fornecer um roteiro para o público, você</a:t>
            </a:r>
            <a:r>
              <a:rPr lang="pt-BR" baseline="0" dirty="0"/>
              <a:t> pode </a:t>
            </a:r>
            <a:r>
              <a:rPr lang="pt-BR" dirty="0"/>
              <a:t>repita este slide de Visão Geral por toda a apresentação, realçando o tópico específico que você discutirá em seguida.</a:t>
            </a:r>
          </a:p>
        </p:txBody>
      </p:sp>
      <p:sp>
        <p:nvSpPr>
          <p:cNvPr id="4" name="Slide Number Placeholder 3"/>
          <p:cNvSpPr>
            <a:spLocks noGrp="1"/>
          </p:cNvSpPr>
          <p:nvPr>
            <p:ph type="sldNum" sz="quarter" idx="10"/>
          </p:nvPr>
        </p:nvSpPr>
        <p:spPr/>
        <p:txBody>
          <a:bodyPr/>
          <a:lstStyle/>
          <a:p>
            <a:fld id="{EC6EAC7D-5A89-47C2-8ABA-56C9C2DEF7A4}" type="slidenum">
              <a:rPr lang="pt-BR" smtClean="0"/>
              <a:pPr/>
              <a:t>2</a:t>
            </a:fld>
            <a:endParaRPr lang="pt-BR"/>
          </a:p>
        </p:txBody>
      </p:sp>
    </p:spTree>
    <p:extLst>
      <p:ext uri="{BB962C8B-B14F-4D97-AF65-F5344CB8AC3E}">
        <p14:creationId xmlns:p14="http://schemas.microsoft.com/office/powerpoint/2010/main" val="346530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75693FD4-8F83-4EF7-AC3F-0DC0388986B0}" type="slidenum">
              <a:rPr lang="en-US" smtClean="0"/>
              <a:pPr/>
              <a:t>33</a:t>
            </a:fld>
            <a:endParaRPr lang="en-US"/>
          </a:p>
        </p:txBody>
      </p:sp>
    </p:spTree>
    <p:extLst>
      <p:ext uri="{BB962C8B-B14F-4D97-AF65-F5344CB8AC3E}">
        <p14:creationId xmlns:p14="http://schemas.microsoft.com/office/powerpoint/2010/main" val="248825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pt-BR" b="1" cap="small" baseline="0">
                <a:solidFill>
                  <a:srgbClr val="003300"/>
                </a:solidFill>
              </a:defRPr>
            </a:lvl1pPr>
          </a:lstStyle>
          <a:p>
            <a:r>
              <a:rPr kumimoji="0" lang="pt-BR"/>
              <a:t>Clique para editar o título Mestre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pt-BR" sz="2000" b="0">
                <a:solidFill>
                  <a:schemeClr val="tx1"/>
                </a:solidFill>
                <a:latin typeface="Georgia" pitchFamily="18" charset="0"/>
              </a:defRPr>
            </a:lvl1pPr>
            <a:lvl2pPr marL="457200" indent="0" algn="ctr" eaLnBrk="1" latinLnBrk="0" hangingPunct="1">
              <a:buNone/>
              <a:defRPr kumimoji="0" lang="pt-BR">
                <a:solidFill>
                  <a:schemeClr val="tx1">
                    <a:tint val="75000"/>
                  </a:schemeClr>
                </a:solidFill>
              </a:defRPr>
            </a:lvl2pPr>
            <a:lvl3pPr marL="914400" indent="0" algn="ctr" eaLnBrk="1" latinLnBrk="0" hangingPunct="1">
              <a:buNone/>
              <a:defRPr kumimoji="0" lang="pt-BR">
                <a:solidFill>
                  <a:schemeClr val="tx1">
                    <a:tint val="75000"/>
                  </a:schemeClr>
                </a:solidFill>
              </a:defRPr>
            </a:lvl3pPr>
            <a:lvl4pPr marL="1371600" indent="0" algn="ctr" eaLnBrk="1" latinLnBrk="0" hangingPunct="1">
              <a:buNone/>
              <a:defRPr kumimoji="0" lang="pt-BR">
                <a:solidFill>
                  <a:schemeClr val="tx1">
                    <a:tint val="75000"/>
                  </a:schemeClr>
                </a:solidFill>
              </a:defRPr>
            </a:lvl4pPr>
            <a:lvl5pPr marL="1828800" indent="0" algn="ctr" eaLnBrk="1" latinLnBrk="0" hangingPunct="1">
              <a:buNone/>
              <a:defRPr kumimoji="0" lang="pt-BR">
                <a:solidFill>
                  <a:schemeClr val="tx1">
                    <a:tint val="75000"/>
                  </a:schemeClr>
                </a:solidFill>
              </a:defRPr>
            </a:lvl5pPr>
            <a:lvl6pPr marL="2286000" indent="0" algn="ctr" eaLnBrk="1" latinLnBrk="0" hangingPunct="1">
              <a:buNone/>
              <a:defRPr kumimoji="0" lang="pt-BR">
                <a:solidFill>
                  <a:schemeClr val="tx1">
                    <a:tint val="75000"/>
                  </a:schemeClr>
                </a:solidFill>
              </a:defRPr>
            </a:lvl6pPr>
            <a:lvl7pPr marL="2743200" indent="0" algn="ctr" eaLnBrk="1" latinLnBrk="0" hangingPunct="1">
              <a:buNone/>
              <a:defRPr kumimoji="0" lang="pt-BR">
                <a:solidFill>
                  <a:schemeClr val="tx1">
                    <a:tint val="75000"/>
                  </a:schemeClr>
                </a:solidFill>
              </a:defRPr>
            </a:lvl7pPr>
            <a:lvl8pPr marL="3200400" indent="0" algn="ctr" eaLnBrk="1" latinLnBrk="0" hangingPunct="1">
              <a:buNone/>
              <a:defRPr kumimoji="0" lang="pt-BR">
                <a:solidFill>
                  <a:schemeClr val="tx1">
                    <a:tint val="75000"/>
                  </a:schemeClr>
                </a:solidFill>
              </a:defRPr>
            </a:lvl8pPr>
            <a:lvl9pPr marL="3657600" indent="0" algn="ctr" eaLnBrk="1" latinLnBrk="0" hangingPunct="1">
              <a:buNone/>
              <a:defRPr kumimoji="0" lang="pt-BR">
                <a:solidFill>
                  <a:schemeClr val="tx1">
                    <a:tint val="75000"/>
                  </a:schemeClr>
                </a:solidFill>
              </a:defRPr>
            </a:lvl9pPr>
          </a:lstStyle>
          <a:p>
            <a:pPr eaLnBrk="1" latinLnBrk="0" hangingPunct="1"/>
            <a:r>
              <a:rPr lang="pt-BR"/>
              <a:t>Clique para editar o estilo do subtítulo Mestre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pt-BR" sz="2000" baseline="0"/>
            </a:lvl1pPr>
          </a:lstStyle>
          <a:p>
            <a:r>
              <a:rPr kumimoji="0" lang="pt-BR"/>
              <a:t>Logotipo da Empresa</a:t>
            </a:r>
          </a:p>
        </p:txBody>
      </p:sp>
      <p:pic>
        <p:nvPicPr>
          <p:cNvPr id="8" name="Picture 10">
            <a:extLst>
              <a:ext uri="{FF2B5EF4-FFF2-40B4-BE49-F238E27FC236}">
                <a16:creationId xmlns:a16="http://schemas.microsoft.com/office/drawing/2014/main" id="{0BBBD37D-66A3-48A7-A216-6DF048F9951E}"/>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pt-BR" sz="3200">
                <a:latin typeface="+mn-lt"/>
              </a:defRPr>
            </a:lvl1pPr>
            <a:lvl2pPr eaLnBrk="1" latinLnBrk="0" hangingPunct="1">
              <a:defRPr kumimoji="0" lang="pt-BR" sz="2800">
                <a:latin typeface="+mn-lt"/>
              </a:defRPr>
            </a:lvl2pPr>
            <a:lvl3pPr eaLnBrk="1" latinLnBrk="0" hangingPunct="1">
              <a:defRPr kumimoji="0" lang="pt-BR" sz="2400">
                <a:latin typeface="+mn-lt"/>
              </a:defRPr>
            </a:lvl3pPr>
            <a:lvl4pPr eaLnBrk="1" latinLnBrk="0" hangingPunct="1">
              <a:defRPr kumimoji="0" lang="pt-BR" sz="2400">
                <a:latin typeface="+mn-lt"/>
              </a:defRPr>
            </a:lvl4pPr>
            <a:lvl5pPr eaLnBrk="1" latinLnBrk="0" hangingPunct="1">
              <a:defRPr kumimoji="0" lang="pt-BR" sz="2400">
                <a:latin typeface="+mn-lt"/>
              </a:defRPr>
            </a:lvl5pPr>
          </a:lstStyle>
          <a:p>
            <a:pPr lvl="0" eaLnBrk="1" latinLnBrk="0" hangingPunct="1"/>
            <a:r>
              <a:rPr lang="pt-BR"/>
              <a:t>Editar estilos de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5" name="Footer Placeholder 4"/>
          <p:cNvSpPr>
            <a:spLocks noGrp="1"/>
          </p:cNvSpPr>
          <p:nvPr>
            <p:ph type="ftr" sz="quarter" idx="11"/>
          </p:nvPr>
        </p:nvSpPr>
        <p:spPr/>
        <p:txBody>
          <a:bodyPr/>
          <a:lstStyle/>
          <a:p>
            <a:endParaRPr kumimoji="0" lang="pt-BR"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‹nº›</a:t>
            </a:fld>
            <a:endParaRPr kumimoji="0" lang="pt-BR" dirty="0"/>
          </a:p>
        </p:txBody>
      </p:sp>
      <p:pic>
        <p:nvPicPr>
          <p:cNvPr id="7" name="Picture 10">
            <a:extLst>
              <a:ext uri="{FF2B5EF4-FFF2-40B4-BE49-F238E27FC236}">
                <a16:creationId xmlns:a16="http://schemas.microsoft.com/office/drawing/2014/main" id="{A87A5802-84DF-48EB-BDD8-7AF6AE435450}"/>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ector reto 7">
            <a:extLst>
              <a:ext uri="{FF2B5EF4-FFF2-40B4-BE49-F238E27FC236}">
                <a16:creationId xmlns:a16="http://schemas.microsoft.com/office/drawing/2014/main" id="{F877E987-4E09-4BAF-A2ED-49B5ACBCA60E}"/>
              </a:ext>
            </a:extLst>
          </p:cNvPr>
          <p:cNvCxnSpPr/>
          <p:nvPr userDrawn="1"/>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0360E67E-12DC-4486-879A-71FB95CFF081}"/>
              </a:ext>
            </a:extLst>
          </p:cNvPr>
          <p:cNvCxnSpPr/>
          <p:nvPr userDrawn="1"/>
        </p:nvCxnSpPr>
        <p:spPr>
          <a:xfrm>
            <a:off x="631825" y="6237312"/>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3BD7A37B-C2F2-4986-8BB1-48A0EB1B81E4}"/>
              </a:ext>
            </a:extLst>
          </p:cNvPr>
          <p:cNvSpPr txBox="1"/>
          <p:nvPr userDrawn="1"/>
        </p:nvSpPr>
        <p:spPr>
          <a:xfrm>
            <a:off x="-19959" y="6352143"/>
            <a:ext cx="2016224" cy="369332"/>
          </a:xfrm>
          <a:prstGeom prst="rect">
            <a:avLst/>
          </a:prstGeom>
          <a:noFill/>
        </p:spPr>
        <p:txBody>
          <a:bodyPr wrap="square" rtlCol="0">
            <a:spAutoFit/>
          </a:bodyPr>
          <a:lstStyle/>
          <a:p>
            <a:pPr algn="r"/>
            <a:r>
              <a:rPr lang="pt-BR" b="0" dirty="0"/>
              <a:t>AA-500 TESE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pt-BR"/>
              <a:t>Clique para editar o título mestre</a:t>
            </a:r>
            <a:endParaRPr kumimoji="0" lang="en-US"/>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pt-BR"/>
              <a:t>Editar estilos de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pt-BR" sz="1200">
                <a:solidFill>
                  <a:schemeClr val="tx1">
                    <a:tint val="75000"/>
                  </a:schemeClr>
                </a:solidFill>
              </a:defRPr>
            </a:lvl1pPr>
          </a:lstStyle>
          <a:p>
            <a:endParaRPr kumimoji="0" lang="pt-B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pt-BR" sz="1200">
                <a:solidFill>
                  <a:schemeClr val="tx1">
                    <a:tint val="75000"/>
                  </a:schemeClr>
                </a:solidFill>
              </a:defRPr>
            </a:lvl1pPr>
          </a:lstStyle>
          <a:p>
            <a:endParaRPr kumimoji="0" lang="pt-B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pt-BR" sz="1200">
                <a:solidFill>
                  <a:schemeClr val="tx1">
                    <a:tint val="75000"/>
                  </a:schemeClr>
                </a:solidFill>
              </a:defRPr>
            </a:lvl1pPr>
          </a:lstStyle>
          <a:p>
            <a:fld id="{33D6E5A2-EC83-451F-A719-9AC1370DD5CF}" type="slidenum">
              <a:pPr/>
              <a:t>‹nº›</a:t>
            </a:fld>
            <a:endParaRPr kumimoji="0" lang="pt-B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dir="d"/>
  </p:transition>
  <p:hf hdr="0" ftr="0" dt="0"/>
  <p:txStyles>
    <p:titleStyle>
      <a:lvl1pPr algn="l" defTabSz="914400" rtl="0" eaLnBrk="1" latinLnBrk="0" hangingPunct="1">
        <a:spcBef>
          <a:spcPct val="0"/>
        </a:spcBef>
        <a:buNone/>
        <a:defRPr kumimoji="0" lang="pt-B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pt-B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pt-B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9pPr>
    </p:bodyStyle>
    <p:otherStyle>
      <a:defPPr>
        <a:defRPr kumimoji="0" lang="pt-BR"/>
      </a:defPPr>
      <a:lvl1pPr marL="0" algn="l" defTabSz="914400" rtl="0" eaLnBrk="1" latinLnBrk="0" hangingPunct="1">
        <a:defRPr kumimoji="0" lang="pt-BR" sz="1800" kern="1200">
          <a:solidFill>
            <a:schemeClr val="tx1"/>
          </a:solidFill>
          <a:latin typeface="+mn-lt"/>
          <a:ea typeface="+mn-ea"/>
          <a:cs typeface="+mn-cs"/>
        </a:defRPr>
      </a:lvl1pPr>
      <a:lvl2pPr marL="457200" algn="l" defTabSz="914400" rtl="0" eaLnBrk="1" latinLnBrk="0" hangingPunct="1">
        <a:defRPr kumimoji="0" lang="pt-BR" sz="1800" kern="1200">
          <a:solidFill>
            <a:schemeClr val="tx1"/>
          </a:solidFill>
          <a:latin typeface="+mn-lt"/>
          <a:ea typeface="+mn-ea"/>
          <a:cs typeface="+mn-cs"/>
        </a:defRPr>
      </a:lvl2pPr>
      <a:lvl3pPr marL="914400" algn="l" defTabSz="914400" rtl="0" eaLnBrk="1" latinLnBrk="0" hangingPunct="1">
        <a:defRPr kumimoji="0" lang="pt-BR" sz="1800" kern="1200">
          <a:solidFill>
            <a:schemeClr val="tx1"/>
          </a:solidFill>
          <a:latin typeface="+mn-lt"/>
          <a:ea typeface="+mn-ea"/>
          <a:cs typeface="+mn-cs"/>
        </a:defRPr>
      </a:lvl3pPr>
      <a:lvl4pPr marL="1371600" algn="l" defTabSz="914400" rtl="0" eaLnBrk="1" latinLnBrk="0" hangingPunct="1">
        <a:defRPr kumimoji="0" lang="pt-BR" sz="1800" kern="1200">
          <a:solidFill>
            <a:schemeClr val="tx1"/>
          </a:solidFill>
          <a:latin typeface="+mn-lt"/>
          <a:ea typeface="+mn-ea"/>
          <a:cs typeface="+mn-cs"/>
        </a:defRPr>
      </a:lvl4pPr>
      <a:lvl5pPr marL="1828800" algn="l" defTabSz="914400" rtl="0" eaLnBrk="1" latinLnBrk="0" hangingPunct="1">
        <a:defRPr kumimoji="0" lang="pt-BR" sz="1800" kern="1200">
          <a:solidFill>
            <a:schemeClr val="tx1"/>
          </a:solidFill>
          <a:latin typeface="+mn-lt"/>
          <a:ea typeface="+mn-ea"/>
          <a:cs typeface="+mn-cs"/>
        </a:defRPr>
      </a:lvl5pPr>
      <a:lvl6pPr marL="2286000" algn="l" defTabSz="914400" rtl="0" eaLnBrk="1" latinLnBrk="0" hangingPunct="1">
        <a:defRPr kumimoji="0" lang="pt-BR" sz="1800" kern="1200">
          <a:solidFill>
            <a:schemeClr val="tx1"/>
          </a:solidFill>
          <a:latin typeface="+mn-lt"/>
          <a:ea typeface="+mn-ea"/>
          <a:cs typeface="+mn-cs"/>
        </a:defRPr>
      </a:lvl6pPr>
      <a:lvl7pPr marL="2743200" algn="l" defTabSz="914400" rtl="0" eaLnBrk="1" latinLnBrk="0" hangingPunct="1">
        <a:defRPr kumimoji="0" lang="pt-BR" sz="1800" kern="1200">
          <a:solidFill>
            <a:schemeClr val="tx1"/>
          </a:solidFill>
          <a:latin typeface="+mn-lt"/>
          <a:ea typeface="+mn-ea"/>
          <a:cs typeface="+mn-cs"/>
        </a:defRPr>
      </a:lvl7pPr>
      <a:lvl8pPr marL="3200400" algn="l" defTabSz="914400" rtl="0" eaLnBrk="1" latinLnBrk="0" hangingPunct="1">
        <a:defRPr kumimoji="0" lang="pt-BR" sz="1800" kern="1200">
          <a:solidFill>
            <a:schemeClr val="tx1"/>
          </a:solidFill>
          <a:latin typeface="+mn-lt"/>
          <a:ea typeface="+mn-ea"/>
          <a:cs typeface="+mn-cs"/>
        </a:defRPr>
      </a:lvl8pPr>
      <a:lvl9pPr marL="3657600" algn="l" defTabSz="914400" rtl="0" eaLnBrk="1" latinLnBrk="0" hangingPunct="1">
        <a:defRPr kumimoji="0"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www.geograph.ie/photo/1478338" TargetMode="External"/><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airlinescentral.com/" TargetMode="Externa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7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C91F80-DABA-423D-8935-8EDC2D13B8B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33940" y="2840885"/>
            <a:ext cx="2736304" cy="2736304"/>
          </a:xfrm>
          <a:prstGeom prst="rect">
            <a:avLst/>
          </a:prstGeom>
        </p:spPr>
      </p:pic>
      <p:sp>
        <p:nvSpPr>
          <p:cNvPr id="2" name="Title 1"/>
          <p:cNvSpPr>
            <a:spLocks noGrp="1"/>
          </p:cNvSpPr>
          <p:nvPr>
            <p:ph type="ctrTitle"/>
            <p:custDataLst>
              <p:tags r:id="rId2"/>
            </p:custDataLst>
          </p:nvPr>
        </p:nvSpPr>
        <p:spPr>
          <a:xfrm>
            <a:off x="1618523" y="692696"/>
            <a:ext cx="7115256" cy="3168352"/>
          </a:xfrm>
        </p:spPr>
        <p:txBody>
          <a:bodyPr>
            <a:normAutofit fontScale="90000"/>
          </a:bodyPr>
          <a:lstStyle/>
          <a:p>
            <a:r>
              <a:rPr lang="en-US" sz="3600" dirty="0">
                <a:solidFill>
                  <a:schemeClr val="tx2"/>
                </a:solidFill>
                <a:latin typeface="+mn-lt"/>
                <a:ea typeface="+mn-ea"/>
                <a:cs typeface="+mn-cs"/>
              </a:rPr>
              <a:t>IT-500 TESE</a:t>
            </a:r>
            <a:br>
              <a:rPr lang="en-US" sz="3600" u="sng" dirty="0">
                <a:solidFill>
                  <a:schemeClr val="tx2"/>
                </a:solidFill>
                <a:latin typeface="+mn-lt"/>
                <a:ea typeface="+mn-ea"/>
                <a:cs typeface="+mn-cs"/>
              </a:rPr>
            </a:br>
            <a:r>
              <a:rPr lang="en-US" sz="3600" u="sng" dirty="0">
                <a:solidFill>
                  <a:schemeClr val="tx2"/>
                </a:solidFill>
                <a:latin typeface="+mn-lt"/>
                <a:ea typeface="+mn-ea"/>
                <a:cs typeface="+mn-cs"/>
              </a:rPr>
              <a:t>Project Status</a:t>
            </a:r>
            <a:br>
              <a:rPr lang="en-US" sz="3600" dirty="0">
                <a:solidFill>
                  <a:schemeClr val="tx2"/>
                </a:solidFill>
                <a:latin typeface="+mn-lt"/>
                <a:ea typeface="+mn-ea"/>
                <a:cs typeface="+mn-cs"/>
              </a:rPr>
            </a:br>
            <a:r>
              <a:rPr lang="en-US" sz="3600" i="1" dirty="0">
                <a:solidFill>
                  <a:schemeClr val="tx2"/>
                </a:solidFill>
                <a:latin typeface="+mn-lt"/>
                <a:ea typeface="+mn-ea"/>
                <a:cs typeface="+mn-cs"/>
              </a:rPr>
              <a:t>“Integrated Aircraft Design and </a:t>
            </a:r>
            <a:br>
              <a:rPr lang="en-US" sz="3600" i="1" dirty="0">
                <a:solidFill>
                  <a:schemeClr val="tx2"/>
                </a:solidFill>
                <a:latin typeface="+mn-lt"/>
                <a:ea typeface="+mn-ea"/>
                <a:cs typeface="+mn-cs"/>
              </a:rPr>
            </a:br>
            <a:r>
              <a:rPr lang="en-US" sz="3600" i="1" dirty="0">
                <a:solidFill>
                  <a:schemeClr val="tx2"/>
                </a:solidFill>
                <a:latin typeface="+mn-lt"/>
                <a:ea typeface="+mn-ea"/>
                <a:cs typeface="+mn-cs"/>
              </a:rPr>
              <a:t>Air Transport Network Optimization” </a:t>
            </a:r>
            <a:br>
              <a:rPr lang="en-US" sz="3600" dirty="0">
                <a:solidFill>
                  <a:schemeClr val="tx2"/>
                </a:solidFill>
                <a:latin typeface="+mn-lt"/>
                <a:ea typeface="+mn-ea"/>
                <a:cs typeface="+mn-cs"/>
              </a:rPr>
            </a:br>
            <a:endParaRPr lang="pt-BR" sz="3600" dirty="0">
              <a:solidFill>
                <a:schemeClr val="tx2"/>
              </a:solidFill>
              <a:latin typeface="+mn-lt"/>
              <a:ea typeface="+mn-ea"/>
              <a:cs typeface="+mn-cs"/>
            </a:endParaRPr>
          </a:p>
        </p:txBody>
      </p:sp>
      <p:sp>
        <p:nvSpPr>
          <p:cNvPr id="3" name="Subtitle 2"/>
          <p:cNvSpPr>
            <a:spLocks noGrp="1"/>
          </p:cNvSpPr>
          <p:nvPr>
            <p:ph type="subTitle" idx="1"/>
            <p:custDataLst>
              <p:tags r:id="rId3"/>
            </p:custDataLst>
          </p:nvPr>
        </p:nvSpPr>
        <p:spPr>
          <a:xfrm>
            <a:off x="2051720" y="5796481"/>
            <a:ext cx="6900736" cy="990600"/>
          </a:xfrm>
        </p:spPr>
        <p:txBody>
          <a:bodyPr>
            <a:normAutofit/>
          </a:bodyPr>
          <a:lstStyle/>
          <a:p>
            <a:r>
              <a:rPr lang="pt-BR" sz="1600" dirty="0">
                <a:latin typeface="+mn-lt"/>
              </a:rPr>
              <a:t>PhD Candidate: José Alexandre Tavares Guerreiro Fregnani</a:t>
            </a:r>
          </a:p>
          <a:p>
            <a:r>
              <a:rPr lang="pt-BR" sz="1600" dirty="0">
                <a:latin typeface="+mn-lt"/>
              </a:rPr>
              <a:t>Advisors: Prof. Bento da Silva Mattos / Prof. José Antônio Hernandes</a:t>
            </a:r>
          </a:p>
        </p:txBody>
      </p:sp>
      <p:sp>
        <p:nvSpPr>
          <p:cNvPr id="4" name="Retângulo 3">
            <a:extLst>
              <a:ext uri="{FF2B5EF4-FFF2-40B4-BE49-F238E27FC236}">
                <a16:creationId xmlns:a16="http://schemas.microsoft.com/office/drawing/2014/main" id="{11086641-D6AA-4978-8618-F2EA582C9E34}"/>
              </a:ext>
            </a:extLst>
          </p:cNvPr>
          <p:cNvSpPr/>
          <p:nvPr/>
        </p:nvSpPr>
        <p:spPr>
          <a:xfrm>
            <a:off x="7567274" y="6400889"/>
            <a:ext cx="1261885" cy="369332"/>
          </a:xfrm>
          <a:prstGeom prst="rect">
            <a:avLst/>
          </a:prstGeom>
        </p:spPr>
        <p:txBody>
          <a:bodyPr wrap="none">
            <a:spAutoFit/>
          </a:bodyPr>
          <a:lstStyle/>
          <a:p>
            <a:pPr algn="ctr">
              <a:defRPr/>
            </a:pPr>
            <a:r>
              <a:rPr lang="pt-BR" altLang="pt-BR" b="1" dirty="0"/>
              <a:t>13-01-2019</a:t>
            </a:r>
            <a:endParaRPr lang="en-US" altLang="pt-BR" b="1" dirty="0"/>
          </a:p>
        </p:txBody>
      </p:sp>
      <p:pic>
        <p:nvPicPr>
          <p:cNvPr id="6" name="Picture 10">
            <a:extLst>
              <a:ext uri="{FF2B5EF4-FFF2-40B4-BE49-F238E27FC236}">
                <a16:creationId xmlns:a16="http://schemas.microsoft.com/office/drawing/2014/main" id="{BB4A8459-CAE4-470A-A88F-DE181C2854BC}"/>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617767" y="87779"/>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1">
            <a:extLst>
              <a:ext uri="{FF2B5EF4-FFF2-40B4-BE49-F238E27FC236}">
                <a16:creationId xmlns:a16="http://schemas.microsoft.com/office/drawing/2014/main" id="{9A1C2E2C-D0AD-418D-9BE7-BB07F38E31EF}"/>
              </a:ext>
            </a:extLst>
          </p:cNvPr>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45158" y="4516355"/>
            <a:ext cx="2435225" cy="1162050"/>
          </a:xfrm>
          <a:prstGeom prst="rect">
            <a:avLst/>
          </a:prstGeom>
        </p:spPr>
      </p:pic>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827584" y="1700808"/>
            <a:ext cx="8064896" cy="32094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endParaRPr lang="en-US" sz="1600" i="1" kern="0" dirty="0">
              <a:solidFill>
                <a:schemeClr val="tx2">
                  <a:lumMod val="75000"/>
                </a:schemeClr>
              </a:solidFill>
            </a:endParaRP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Is </a:t>
            </a:r>
            <a:r>
              <a:rPr lang="en-US" sz="2400" i="1" kern="0">
                <a:solidFill>
                  <a:schemeClr val="tx2">
                    <a:lumMod val="75000"/>
                  </a:schemeClr>
                </a:solidFill>
                <a:latin typeface="Comic Sans MS" panose="030F0702030302020204" pitchFamily="66" charset="0"/>
              </a:rPr>
              <a:t>it possible </a:t>
            </a:r>
            <a:r>
              <a:rPr lang="en-US" sz="2400" i="1" kern="0" dirty="0">
                <a:solidFill>
                  <a:schemeClr val="tx2">
                    <a:lumMod val="75000"/>
                  </a:schemeClr>
                </a:solidFill>
                <a:latin typeface="Comic Sans MS" panose="030F0702030302020204" pitchFamily="66" charset="0"/>
              </a:rPr>
              <a:t>to </a:t>
            </a:r>
          </a:p>
          <a:p>
            <a:pPr marL="223838" lvl="1" algn="ctr">
              <a:spcBef>
                <a:spcPct val="20000"/>
              </a:spcBef>
              <a:buClr>
                <a:srgbClr val="002060"/>
              </a:buClr>
            </a:pPr>
            <a:r>
              <a:rPr lang="en-US" sz="2400" b="1" i="1" kern="0" dirty="0">
                <a:solidFill>
                  <a:schemeClr val="tx2">
                    <a:lumMod val="75000"/>
                  </a:schemeClr>
                </a:solidFill>
                <a:latin typeface="Comic Sans MS" panose="030F0702030302020204" pitchFamily="66" charset="0"/>
              </a:rPr>
              <a:t>optimize the complete system, aircraft and network at once</a:t>
            </a:r>
            <a:r>
              <a:rPr lang="en-US" sz="2400" i="1" kern="0" dirty="0">
                <a:solidFill>
                  <a:schemeClr val="tx2">
                    <a:lumMod val="75000"/>
                  </a:schemeClr>
                </a:solidFill>
                <a:latin typeface="Comic Sans MS" panose="030F0702030302020204" pitchFamily="66" charset="0"/>
              </a:rPr>
              <a:t>, in a detailed and effective manner,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thus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optimizing the aircraft or group of aircraft that can operate inside a typical network of major airline ?</a:t>
            </a:r>
          </a:p>
          <a:p>
            <a:pPr marL="223838" lvl="1" algn="just">
              <a:spcBef>
                <a:spcPct val="20000"/>
              </a:spcBef>
              <a:buClr>
                <a:srgbClr val="002060"/>
              </a:buClr>
            </a:pPr>
            <a:endParaRPr lang="en-US" sz="2400" i="1" kern="0" dirty="0">
              <a:solidFill>
                <a:schemeClr val="tx2">
                  <a:lumMod val="75000"/>
                </a:schemeClr>
              </a:solidFill>
            </a:endParaRPr>
          </a:p>
          <a:p>
            <a:pPr marL="223838" lvl="1" algn="just">
              <a:spcBef>
                <a:spcPct val="20000"/>
              </a:spcBef>
              <a:buClr>
                <a:srgbClr val="002060"/>
              </a:buClr>
            </a:pPr>
            <a:endParaRPr lang="en-US" sz="1400" i="1" kern="0" dirty="0">
              <a:solidFill>
                <a:schemeClr val="tx2">
                  <a:lumMod val="75000"/>
                </a:schemeClr>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10</a:t>
            </a:fld>
            <a:endParaRPr kumimoji="0" lang="pt-BR" dirty="0"/>
          </a:p>
        </p:txBody>
      </p:sp>
    </p:spTree>
    <p:extLst>
      <p:ext uri="{BB962C8B-B14F-4D97-AF65-F5344CB8AC3E}">
        <p14:creationId xmlns:p14="http://schemas.microsoft.com/office/powerpoint/2010/main" val="1919825262"/>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endParaRPr lang="pt-BR" sz="2000" dirty="0"/>
          </a:p>
        </p:txBody>
      </p:sp>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2"/>
          <a:srcRect l="25040" r="26435"/>
          <a:stretch/>
        </p:blipFill>
        <p:spPr>
          <a:xfrm>
            <a:off x="2771800" y="1592572"/>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12" name="Retângulo 11">
            <a:extLst>
              <a:ext uri="{FF2B5EF4-FFF2-40B4-BE49-F238E27FC236}">
                <a16:creationId xmlns:a16="http://schemas.microsoft.com/office/drawing/2014/main" id="{0ADE8690-F79B-4EA0-BA11-E72EE11D0CDD}"/>
              </a:ext>
            </a:extLst>
          </p:cNvPr>
          <p:cNvSpPr/>
          <p:nvPr/>
        </p:nvSpPr>
        <p:spPr>
          <a:xfrm>
            <a:off x="701844" y="2471457"/>
            <a:ext cx="8296975"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a:t>Top 20 </a:t>
            </a:r>
            <a:r>
              <a:rPr lang="pt-BR" sz="1600" dirty="0" err="1"/>
              <a:t>airports</a:t>
            </a:r>
            <a:r>
              <a:rPr lang="pt-BR" sz="1600" dirty="0"/>
              <a:t> data </a:t>
            </a:r>
            <a:r>
              <a:rPr lang="pt-BR" sz="1600" dirty="0" err="1"/>
              <a:t>from</a:t>
            </a:r>
            <a:r>
              <a:rPr lang="pt-BR" sz="1600" dirty="0"/>
              <a:t> ANAC;</a:t>
            </a:r>
          </a:p>
          <a:p>
            <a:pPr marL="285750" indent="-285750" algn="just">
              <a:buClr>
                <a:schemeClr val="tx2"/>
              </a:buClr>
              <a:buFont typeface="Wingdings" panose="05000000000000000000" pitchFamily="2" charset="2"/>
              <a:buChar char="§"/>
            </a:pPr>
            <a:r>
              <a:rPr lang="pt-BR" sz="1600" dirty="0" err="1"/>
              <a:t>Chosen</a:t>
            </a:r>
            <a:r>
              <a:rPr lang="pt-BR" sz="1600" dirty="0"/>
              <a:t> </a:t>
            </a:r>
            <a:r>
              <a:rPr lang="pt-BR" sz="1600" dirty="0" err="1"/>
              <a:t>average</a:t>
            </a:r>
            <a:r>
              <a:rPr lang="pt-BR" sz="1600" dirty="0"/>
              <a:t> coeficientes </a:t>
            </a:r>
            <a:r>
              <a:rPr lang="pt-BR" sz="1600" dirty="0" err="1"/>
              <a:t>from</a:t>
            </a:r>
            <a:r>
              <a:rPr lang="pt-BR" sz="1600" dirty="0"/>
              <a:t> 2014,2015 </a:t>
            </a:r>
            <a:r>
              <a:rPr lang="pt-BR" sz="1600" dirty="0" err="1"/>
              <a:t>and</a:t>
            </a:r>
            <a:r>
              <a:rPr lang="pt-BR" sz="1600" dirty="0"/>
              <a:t> 2016;</a:t>
            </a:r>
          </a:p>
          <a:p>
            <a:pPr marL="285750" indent="-285750" algn="just">
              <a:buClr>
                <a:schemeClr val="tx2"/>
              </a:buClr>
              <a:buFont typeface="Wingdings" panose="05000000000000000000" pitchFamily="2" charset="2"/>
              <a:buChar char="§"/>
            </a:pPr>
            <a:r>
              <a:rPr lang="pt-BR" sz="1600" dirty="0" err="1"/>
              <a:t>Period</a:t>
            </a:r>
            <a:r>
              <a:rPr lang="pt-BR" sz="1600" dirty="0"/>
              <a:t> </a:t>
            </a:r>
            <a:r>
              <a:rPr lang="pt-BR" sz="1600" dirty="0" err="1"/>
              <a:t>where</a:t>
            </a:r>
            <a:r>
              <a:rPr lang="pt-BR" sz="1600" dirty="0"/>
              <a:t> </a:t>
            </a:r>
            <a:r>
              <a:rPr lang="pt-BR" sz="1600" dirty="0" err="1"/>
              <a:t>passengers</a:t>
            </a:r>
            <a:r>
              <a:rPr lang="pt-BR" sz="1600" dirty="0"/>
              <a:t> </a:t>
            </a:r>
            <a:r>
              <a:rPr lang="pt-BR" sz="1600" dirty="0" err="1"/>
              <a:t>demand</a:t>
            </a:r>
            <a:r>
              <a:rPr lang="pt-BR" sz="1600" dirty="0"/>
              <a:t> </a:t>
            </a:r>
            <a:r>
              <a:rPr lang="pt-BR" sz="1600" dirty="0" err="1"/>
              <a:t>retracted</a:t>
            </a:r>
            <a:r>
              <a:rPr lang="pt-BR" sz="1600" dirty="0"/>
              <a:t> </a:t>
            </a:r>
            <a:r>
              <a:rPr lang="pt-BR" sz="1600" dirty="0" err="1"/>
              <a:t>to</a:t>
            </a:r>
            <a:r>
              <a:rPr lang="pt-BR" sz="1600" dirty="0"/>
              <a:t> </a:t>
            </a:r>
            <a:r>
              <a:rPr lang="pt-BR" sz="1600" dirty="0" err="1"/>
              <a:t>approximately</a:t>
            </a:r>
            <a:r>
              <a:rPr lang="pt-BR" sz="1600" dirty="0"/>
              <a:t> 3.5%/</a:t>
            </a:r>
            <a:r>
              <a:rPr lang="pt-BR" sz="1600" dirty="0" err="1"/>
              <a:t>year</a:t>
            </a:r>
            <a:r>
              <a:rPr lang="pt-BR" sz="1600" dirty="0"/>
              <a:t> </a:t>
            </a:r>
            <a:r>
              <a:rPr lang="pt-BR" sz="1600" dirty="0" err="1"/>
              <a:t>growth</a:t>
            </a:r>
            <a:r>
              <a:rPr lang="pt-BR" sz="1600" dirty="0"/>
              <a:t> as </a:t>
            </a:r>
            <a:r>
              <a:rPr lang="pt-BR" sz="1600" dirty="0" err="1"/>
              <a:t>consequence</a:t>
            </a:r>
            <a:r>
              <a:rPr lang="pt-BR" sz="1600" dirty="0"/>
              <a:t> of </a:t>
            </a:r>
            <a:r>
              <a:rPr lang="pt-BR" sz="1600" dirty="0" err="1"/>
              <a:t>the</a:t>
            </a:r>
            <a:r>
              <a:rPr lang="pt-BR" sz="1600" dirty="0"/>
              <a:t> </a:t>
            </a:r>
            <a:r>
              <a:rPr lang="pt-BR" sz="1600" dirty="0" err="1"/>
              <a:t>Brazilian</a:t>
            </a:r>
            <a:r>
              <a:rPr lang="pt-BR" sz="1600" dirty="0"/>
              <a:t> </a:t>
            </a:r>
            <a:r>
              <a:rPr lang="pt-BR" sz="1600" dirty="0" err="1"/>
              <a:t>economic</a:t>
            </a:r>
            <a:r>
              <a:rPr lang="pt-BR" sz="1600" dirty="0"/>
              <a:t> </a:t>
            </a:r>
            <a:r>
              <a:rPr lang="pt-BR" sz="1600" dirty="0" err="1"/>
              <a:t>recession</a:t>
            </a:r>
            <a:r>
              <a:rPr lang="pt-BR" sz="1600" dirty="0"/>
              <a:t>.</a:t>
            </a:r>
          </a:p>
        </p:txBody>
      </p:sp>
      <p:pic>
        <p:nvPicPr>
          <p:cNvPr id="2" name="Imagem 1">
            <a:extLst>
              <a:ext uri="{FF2B5EF4-FFF2-40B4-BE49-F238E27FC236}">
                <a16:creationId xmlns:a16="http://schemas.microsoft.com/office/drawing/2014/main" id="{B9B00FFB-ECAC-4C15-BCDB-4A2FE40528E7}"/>
              </a:ext>
            </a:extLst>
          </p:cNvPr>
          <p:cNvPicPr>
            <a:picLocks noChangeAspect="1"/>
          </p:cNvPicPr>
          <p:nvPr/>
        </p:nvPicPr>
        <p:blipFill>
          <a:blip r:embed="rId3"/>
          <a:stretch>
            <a:fillRect/>
          </a:stretch>
        </p:blipFill>
        <p:spPr>
          <a:xfrm>
            <a:off x="792088" y="3793631"/>
            <a:ext cx="8206731" cy="1450393"/>
          </a:xfrm>
          <a:prstGeom prst="rect">
            <a:avLst/>
          </a:prstGeom>
        </p:spPr>
      </p:pic>
    </p:spTree>
    <p:extLst>
      <p:ext uri="{BB962C8B-B14F-4D97-AF65-F5344CB8AC3E}">
        <p14:creationId xmlns:p14="http://schemas.microsoft.com/office/powerpoint/2010/main" val="1718373633"/>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640466"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r>
              <a:rPr lang="pt-BR" sz="2000" dirty="0"/>
              <a:t> (6 </a:t>
            </a:r>
            <a:r>
              <a:rPr lang="pt-BR" sz="2000" dirty="0" err="1"/>
              <a:t>Airports</a:t>
            </a:r>
            <a:r>
              <a:rPr lang="pt-BR" sz="2000" dirty="0"/>
              <a:t>) </a:t>
            </a:r>
          </a:p>
        </p:txBody>
      </p:sp>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15" name="Imagem 14">
            <a:extLst>
              <a:ext uri="{FF2B5EF4-FFF2-40B4-BE49-F238E27FC236}">
                <a16:creationId xmlns:a16="http://schemas.microsoft.com/office/drawing/2014/main" id="{6F2159C9-3C73-4575-A4AC-EA6E27B39AF5}"/>
              </a:ext>
            </a:extLst>
          </p:cNvPr>
          <p:cNvPicPr>
            <a:picLocks noChangeAspect="1"/>
          </p:cNvPicPr>
          <p:nvPr/>
        </p:nvPicPr>
        <p:blipFill>
          <a:blip r:embed="rId2"/>
          <a:stretch>
            <a:fillRect/>
          </a:stretch>
        </p:blipFill>
        <p:spPr>
          <a:xfrm>
            <a:off x="774853" y="1715953"/>
            <a:ext cx="8205185" cy="4377343"/>
          </a:xfrm>
          <a:prstGeom prst="rect">
            <a:avLst/>
          </a:prstGeom>
        </p:spPr>
      </p:pic>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0810C93-04C8-463A-A2EF-4269902C96D3}"/>
                  </a:ext>
                </a:extLst>
              </p:cNvPr>
              <p:cNvSpPr txBox="1"/>
              <p:nvPr/>
            </p:nvSpPr>
            <p:spPr>
              <a:xfrm>
                <a:off x="774853" y="1378215"/>
                <a:ext cx="4830361" cy="232756"/>
              </a:xfrm>
              <a:prstGeom prst="rect">
                <a:avLst/>
              </a:prstGeom>
              <a:noFill/>
            </p:spPr>
            <p:txBody>
              <a:bodyPr wrap="none" lIns="0" tIns="0" rIns="0" bIns="0" rtlCol="0">
                <a:spAutoFit/>
              </a:bodyPr>
              <a:lstStyle/>
              <a:p>
                <a14:m>
                  <m:oMath xmlns:m="http://schemas.openxmlformats.org/officeDocument/2006/math">
                    <m:r>
                      <a:rPr lang="pt-BR" sz="1400" b="0" i="1" smtClean="0">
                        <a:latin typeface="Cambria Math" panose="02040503050406030204" pitchFamily="18" charset="0"/>
                      </a:rPr>
                      <m:t>𝑙𝑛</m:t>
                    </m:r>
                    <m:r>
                      <a:rPr lang="pt-BR" sz="1400" b="0" i="1" smtClean="0">
                        <a:latin typeface="Cambria Math" panose="02040503050406030204" pitchFamily="18" charset="0"/>
                      </a:rPr>
                      <m:t>⁡(</m:t>
                    </m:r>
                    <m:sSub>
                      <m:sSubPr>
                        <m:ctrlPr>
                          <a:rPr lang="pt-BR" sz="1400" b="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𝑖𝑗</m:t>
                        </m:r>
                      </m:sub>
                    </m:sSub>
                  </m:oMath>
                </a14:m>
                <a:r>
                  <a:rPr lang="en-US" sz="1400" i="1" dirty="0"/>
                  <a:t>)=ln(K0)+K1.ln(P)+K2.ln(C)+K3.ln(B)+K4.ln(G)+K5.LN(</a:t>
                </a:r>
                <a14:m>
                  <m:oMath xmlns:m="http://schemas.openxmlformats.org/officeDocument/2006/math">
                    <m:sSub>
                      <m:sSubPr>
                        <m:ctrlPr>
                          <a:rPr lang="pt-BR" sz="1400" i="1">
                            <a:latin typeface="Cambria Math" panose="02040503050406030204" pitchFamily="18" charset="0"/>
                          </a:rPr>
                        </m:ctrlPr>
                      </m:sSubPr>
                      <m:e>
                        <m:r>
                          <a:rPr lang="pt-BR" sz="1400" b="0" i="1" smtClean="0">
                            <a:latin typeface="Cambria Math" panose="02040503050406030204" pitchFamily="18" charset="0"/>
                          </a:rPr>
                          <m:t>𝑑</m:t>
                        </m:r>
                      </m:e>
                      <m:sub>
                        <m:r>
                          <a:rPr lang="pt-BR" sz="1400" i="1">
                            <a:latin typeface="Cambria Math" panose="02040503050406030204" pitchFamily="18" charset="0"/>
                          </a:rPr>
                          <m:t>𝑖𝑗</m:t>
                        </m:r>
                      </m:sub>
                    </m:sSub>
                    <m:r>
                      <a:rPr lang="pt-BR" sz="1400" b="0" i="1" smtClean="0">
                        <a:latin typeface="Cambria Math" panose="02040503050406030204" pitchFamily="18" charset="0"/>
                      </a:rPr>
                      <m:t>)</m:t>
                    </m:r>
                  </m:oMath>
                </a14:m>
                <a:r>
                  <a:rPr lang="en-US" sz="1400" i="1" dirty="0"/>
                  <a:t>        </a:t>
                </a:r>
              </a:p>
            </p:txBody>
          </p:sp>
        </mc:Choice>
        <mc:Fallback xmlns="">
          <p:sp>
            <p:nvSpPr>
              <p:cNvPr id="16" name="CaixaDeTexto 15">
                <a:extLst>
                  <a:ext uri="{FF2B5EF4-FFF2-40B4-BE49-F238E27FC236}">
                    <a16:creationId xmlns:a16="http://schemas.microsoft.com/office/drawing/2014/main" id="{90810C93-04C8-463A-A2EF-4269902C96D3}"/>
                  </a:ext>
                </a:extLst>
              </p:cNvPr>
              <p:cNvSpPr txBox="1">
                <a:spLocks noRot="1" noChangeAspect="1" noMove="1" noResize="1" noEditPoints="1" noAdjustHandles="1" noChangeArrowheads="1" noChangeShapeType="1" noTextEdit="1"/>
              </p:cNvSpPr>
              <p:nvPr/>
            </p:nvSpPr>
            <p:spPr>
              <a:xfrm>
                <a:off x="774853" y="1378215"/>
                <a:ext cx="4830361" cy="232756"/>
              </a:xfrm>
              <a:prstGeom prst="rect">
                <a:avLst/>
              </a:prstGeom>
              <a:blipFill>
                <a:blip r:embed="rId3"/>
                <a:stretch>
                  <a:fillRect l="-1263" t="-21053" b="-42105"/>
                </a:stretch>
              </a:blipFill>
            </p:spPr>
            <p:txBody>
              <a:bodyPr/>
              <a:lstStyle/>
              <a:p>
                <a:r>
                  <a:rPr lang="en-US">
                    <a:noFill/>
                  </a:rPr>
                  <a:t> </a:t>
                </a:r>
              </a:p>
            </p:txBody>
          </p:sp>
        </mc:Fallback>
      </mc:AlternateContent>
    </p:spTree>
    <p:extLst>
      <p:ext uri="{BB962C8B-B14F-4D97-AF65-F5344CB8AC3E}">
        <p14:creationId xmlns:p14="http://schemas.microsoft.com/office/powerpoint/2010/main" val="2307732917"/>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9BBCA15-3610-4D35-8972-CEE841C95E63}"/>
              </a:ext>
            </a:extLst>
          </p:cNvPr>
          <p:cNvSpPr/>
          <p:nvPr/>
        </p:nvSpPr>
        <p:spPr>
          <a:xfrm>
            <a:off x="759227" y="679197"/>
            <a:ext cx="4176464" cy="363176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NETWORK PARAMETERS : NETWORK ACFT #3 (Lowest DOC)</a:t>
            </a:r>
            <a:endParaRPr lang="en-US" sz="1000" dirty="0">
              <a:solidFill>
                <a:srgbClr val="002060"/>
              </a:solidFill>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Number of Nodes (n)              :      6</a:t>
            </a:r>
          </a:p>
          <a:p>
            <a:r>
              <a:rPr lang="en-US" sz="1000" dirty="0">
                <a:latin typeface="Courier New" panose="02070309020205020404" pitchFamily="49" charset="0"/>
                <a:cs typeface="Courier New" panose="02070309020205020404" pitchFamily="49" charset="0"/>
              </a:rPr>
              <a:t> Number of Arcs (N)               :     22</a:t>
            </a:r>
          </a:p>
          <a:p>
            <a:r>
              <a:rPr lang="en-US" sz="1000" dirty="0">
                <a:latin typeface="Courier New" panose="02070309020205020404" pitchFamily="49" charset="0"/>
                <a:cs typeface="Courier New" panose="02070309020205020404" pitchFamily="49" charset="0"/>
              </a:rPr>
              <a:t> Average Degree of Nodes (AVG DON):    3.3</a:t>
            </a:r>
          </a:p>
          <a:p>
            <a:r>
              <a:rPr lang="en-US" sz="1000" dirty="0">
                <a:latin typeface="Courier New" panose="02070309020205020404" pitchFamily="49" charset="0"/>
                <a:cs typeface="Courier New" panose="02070309020205020404" pitchFamily="49" charset="0"/>
              </a:rPr>
              <a:t> Average Path Length (L)- nm      :  279.5</a:t>
            </a:r>
          </a:p>
          <a:p>
            <a:r>
              <a:rPr lang="en-US" sz="1000" dirty="0">
                <a:latin typeface="Courier New" panose="02070309020205020404" pitchFamily="49" charset="0"/>
                <a:cs typeface="Courier New" panose="02070309020205020404" pitchFamily="49" charset="0"/>
              </a:rPr>
              <a:t> Network Density (ND)             :   0.73</a:t>
            </a:r>
          </a:p>
          <a:p>
            <a:r>
              <a:rPr lang="en-US" sz="1000" dirty="0">
                <a:latin typeface="Courier New" panose="02070309020205020404" pitchFamily="49" charset="0"/>
                <a:cs typeface="Courier New" panose="02070309020205020404" pitchFamily="49" charset="0"/>
              </a:rPr>
              <a:t> Average Clustering (AVG C)       :   0.83</a:t>
            </a:r>
          </a:p>
          <a:p>
            <a:r>
              <a:rPr lang="en-US" sz="1000" dirty="0">
                <a:latin typeface="Courier New" panose="02070309020205020404" pitchFamily="49" charset="0"/>
                <a:cs typeface="Courier New" panose="02070309020205020404" pitchFamily="49" charset="0"/>
              </a:rPr>
              <a:t> HUBs                             : GIG/GRU/BSB</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X =</a:t>
            </a:r>
          </a:p>
          <a:p>
            <a:r>
              <a:rPr lang="en-US" sz="1000" dirty="0">
                <a:latin typeface="Courier New" panose="02070309020205020404" pitchFamily="49" charset="0"/>
                <a:cs typeface="Courier New" panose="02070309020205020404" pitchFamily="49" charset="0"/>
              </a:rPr>
              <a:t>     0     1     1     1     0     1</a:t>
            </a:r>
          </a:p>
          <a:p>
            <a:r>
              <a:rPr lang="en-US" sz="1000" dirty="0">
                <a:latin typeface="Courier New" panose="02070309020205020404" pitchFamily="49" charset="0"/>
                <a:cs typeface="Courier New" panose="02070309020205020404" pitchFamily="49" charset="0"/>
              </a:rPr>
              <a:t>     1     0     1     1     1     0</a:t>
            </a:r>
          </a:p>
          <a:p>
            <a:r>
              <a:rPr lang="en-US" sz="1000" dirty="0">
                <a:latin typeface="Courier New" panose="02070309020205020404" pitchFamily="49" charset="0"/>
                <a:cs typeface="Courier New" panose="02070309020205020404" pitchFamily="49" charset="0"/>
              </a:rPr>
              <a:t>     1     1     0     1     1     1</a:t>
            </a:r>
          </a:p>
          <a:p>
            <a:r>
              <a:rPr lang="en-US" sz="1000" dirty="0">
                <a:latin typeface="Courier New" panose="02070309020205020404" pitchFamily="49" charset="0"/>
                <a:cs typeface="Courier New" panose="02070309020205020404" pitchFamily="49" charset="0"/>
              </a:rPr>
              <a:t>     1     1     1     0     1     0</a:t>
            </a:r>
          </a:p>
          <a:p>
            <a:r>
              <a:rPr lang="en-US" sz="1000" dirty="0">
                <a:latin typeface="Courier New" panose="02070309020205020404" pitchFamily="49" charset="0"/>
                <a:cs typeface="Courier New" panose="02070309020205020404" pitchFamily="49" charset="0"/>
              </a:rPr>
              <a:t>     0     1     1     1     0     0</a:t>
            </a:r>
          </a:p>
          <a:p>
            <a:r>
              <a:rPr lang="en-US" sz="1000" dirty="0">
                <a:latin typeface="Courier New" panose="02070309020205020404" pitchFamily="49" charset="0"/>
                <a:cs typeface="Courier New" panose="02070309020205020404" pitchFamily="49" charset="0"/>
              </a:rPr>
              <a:t>     1     0     1     0     0     0</a:t>
            </a:r>
          </a:p>
          <a:p>
            <a:r>
              <a:rPr lang="en-US" sz="1000" dirty="0">
                <a:latin typeface="Courier New" panose="02070309020205020404" pitchFamily="49" charset="0"/>
                <a:cs typeface="Courier New" panose="02070309020205020404" pitchFamily="49" charset="0"/>
              </a:rPr>
              <a:t>ACFT =</a:t>
            </a:r>
          </a:p>
          <a:p>
            <a:r>
              <a:rPr lang="en-US" sz="1000" dirty="0">
                <a:latin typeface="Courier New" panose="02070309020205020404" pitchFamily="49" charset="0"/>
                <a:cs typeface="Courier New" panose="02070309020205020404" pitchFamily="49" charset="0"/>
              </a:rPr>
              <a:t>     0     4     4     5     0     4</a:t>
            </a:r>
          </a:p>
          <a:p>
            <a:r>
              <a:rPr lang="en-US" sz="1000" dirty="0">
                <a:latin typeface="Courier New" panose="02070309020205020404" pitchFamily="49" charset="0"/>
                <a:cs typeface="Courier New" panose="02070309020205020404" pitchFamily="49" charset="0"/>
              </a:rPr>
              <a:t>     4     0     4     5     3     0</a:t>
            </a:r>
          </a:p>
          <a:p>
            <a:r>
              <a:rPr lang="en-US" sz="1000" dirty="0">
                <a:latin typeface="Courier New" panose="02070309020205020404" pitchFamily="49" charset="0"/>
                <a:cs typeface="Courier New" panose="02070309020205020404" pitchFamily="49" charset="0"/>
              </a:rPr>
              <a:t>     3     3     0     4     3     4</a:t>
            </a:r>
          </a:p>
          <a:p>
            <a:r>
              <a:rPr lang="en-US" sz="1000" dirty="0">
                <a:latin typeface="Courier New" panose="02070309020205020404" pitchFamily="49" charset="0"/>
                <a:cs typeface="Courier New" panose="02070309020205020404" pitchFamily="49" charset="0"/>
              </a:rPr>
              <a:t>     4     4     4     0     4     0</a:t>
            </a:r>
          </a:p>
          <a:p>
            <a:r>
              <a:rPr lang="en-US" sz="1000" dirty="0">
                <a:latin typeface="Courier New" panose="02070309020205020404" pitchFamily="49" charset="0"/>
                <a:cs typeface="Courier New" panose="02070309020205020404" pitchFamily="49" charset="0"/>
              </a:rPr>
              <a:t>     0     2     3     3     0     0</a:t>
            </a:r>
          </a:p>
          <a:p>
            <a:r>
              <a:rPr lang="en-US" sz="1000" dirty="0">
                <a:latin typeface="Courier New" panose="02070309020205020404" pitchFamily="49" charset="0"/>
                <a:cs typeface="Courier New" panose="02070309020205020404" pitchFamily="49" charset="0"/>
              </a:rPr>
              <a:t>     2     0     3     0     0     0</a:t>
            </a:r>
          </a:p>
        </p:txBody>
      </p:sp>
      <p:pic>
        <p:nvPicPr>
          <p:cNvPr id="12" name="Imagem 11" descr="Uma imagem contendo texto, mapa&#10;&#10;Descrição gerada com muito alta confiança">
            <a:extLst>
              <a:ext uri="{FF2B5EF4-FFF2-40B4-BE49-F238E27FC236}">
                <a16:creationId xmlns:a16="http://schemas.microsoft.com/office/drawing/2014/main" id="{9771875F-9C81-4E74-8EF7-28654815FC6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92080" y="836712"/>
            <a:ext cx="2736304" cy="5277252"/>
          </a:xfrm>
          <a:prstGeom prst="rect">
            <a:avLst/>
          </a:prstGeom>
        </p:spPr>
      </p:pic>
      <p:sp>
        <p:nvSpPr>
          <p:cNvPr id="13" name="Retângulo 12">
            <a:extLst>
              <a:ext uri="{FF2B5EF4-FFF2-40B4-BE49-F238E27FC236}">
                <a16:creationId xmlns:a16="http://schemas.microsoft.com/office/drawing/2014/main" id="{249A9187-EB36-4F50-956B-B5DCFC32DB0C}"/>
              </a:ext>
            </a:extLst>
          </p:cNvPr>
          <p:cNvSpPr/>
          <p:nvPr/>
        </p:nvSpPr>
        <p:spPr>
          <a:xfrm>
            <a:off x="759227" y="4310960"/>
            <a:ext cx="3600130" cy="1477328"/>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NETWORK RESULTS **</a:t>
            </a:r>
          </a:p>
          <a:p>
            <a:r>
              <a:rPr lang="en-US" sz="1000" dirty="0">
                <a:latin typeface="Courier New" panose="02070309020205020404" pitchFamily="49" charset="0"/>
                <a:cs typeface="Courier New" panose="02070309020205020404" pitchFamily="49" charset="0"/>
              </a:rPr>
              <a:t> TOTAL DIST (nm)        :   59527.34</a:t>
            </a:r>
          </a:p>
          <a:p>
            <a:r>
              <a:rPr lang="en-US" sz="1000" dirty="0">
                <a:latin typeface="Courier New" panose="02070309020205020404" pitchFamily="49" charset="0"/>
                <a:cs typeface="Courier New" panose="02070309020205020404" pitchFamily="49" charset="0"/>
              </a:rPr>
              <a:t> TOTAL PAX              :       6188</a:t>
            </a:r>
          </a:p>
          <a:p>
            <a:r>
              <a:rPr lang="en-US" sz="1000" dirty="0">
                <a:latin typeface="Courier New" panose="02070309020205020404" pitchFamily="49" charset="0"/>
                <a:cs typeface="Courier New" panose="02070309020205020404" pitchFamily="49" charset="0"/>
              </a:rPr>
              <a:t> TOTAL COST    ($)      :  524657.36</a:t>
            </a:r>
          </a:p>
          <a:p>
            <a:r>
              <a:rPr lang="en-US" sz="1000" dirty="0">
                <a:latin typeface="Courier New" panose="02070309020205020404" pitchFamily="49" charset="0"/>
                <a:cs typeface="Courier New" panose="02070309020205020404" pitchFamily="49" charset="0"/>
              </a:rPr>
              <a:t> TOTAL REVENUE ($)      : 1237600.00</a:t>
            </a:r>
          </a:p>
          <a:p>
            <a:r>
              <a:rPr lang="en-US" sz="1000" dirty="0">
                <a:latin typeface="Courier New" panose="02070309020205020404" pitchFamily="49" charset="0"/>
                <a:cs typeface="Courier New" panose="02070309020205020404" pitchFamily="49" charset="0"/>
              </a:rPr>
              <a:t> TOTAL PROFIT  ($)      :  712942.64</a:t>
            </a:r>
          </a:p>
          <a:p>
            <a:r>
              <a:rPr lang="en-US" sz="1000" dirty="0">
                <a:latin typeface="Courier New" panose="02070309020205020404" pitchFamily="49" charset="0"/>
                <a:cs typeface="Courier New" panose="02070309020205020404" pitchFamily="49" charset="0"/>
              </a:rPr>
              <a:t> NDOC ($/nm)            :   5.73</a:t>
            </a:r>
          </a:p>
          <a:p>
            <a:r>
              <a:rPr lang="en-US" sz="1000" dirty="0">
                <a:latin typeface="Courier New" panose="02070309020205020404" pitchFamily="49" charset="0"/>
                <a:cs typeface="Courier New" panose="02070309020205020404" pitchFamily="49" charset="0"/>
              </a:rPr>
              <a:t> NPROFIT($/</a:t>
            </a:r>
            <a:r>
              <a:rPr lang="en-US" sz="1000" dirty="0" err="1">
                <a:latin typeface="Courier New" panose="02070309020205020404" pitchFamily="49" charset="0"/>
                <a:cs typeface="Courier New" panose="02070309020205020404" pitchFamily="49" charset="0"/>
              </a:rPr>
              <a:t>pax.nm</a:t>
            </a:r>
            <a:r>
              <a:rPr lang="en-US" sz="1000" dirty="0">
                <a:latin typeface="Courier New" panose="02070309020205020404" pitchFamily="49" charset="0"/>
                <a:cs typeface="Courier New" panose="02070309020205020404" pitchFamily="49" charset="0"/>
              </a:rPr>
              <a:t>)x1E-3 :   4.82</a:t>
            </a:r>
          </a:p>
          <a:p>
            <a:r>
              <a:rPr lang="en-US" sz="1000" dirty="0">
                <a:latin typeface="Courier New" panose="02070309020205020404" pitchFamily="49" charset="0"/>
                <a:cs typeface="Courier New" panose="02070309020205020404" pitchFamily="49" charset="0"/>
              </a:rPr>
              <a:t> NUM OF ACFT            :      6</a:t>
            </a:r>
          </a:p>
        </p:txBody>
      </p:sp>
      <p:sp>
        <p:nvSpPr>
          <p:cNvPr id="7" name="Espaço Reservado para Número de Slide 2">
            <a:extLst>
              <a:ext uri="{FF2B5EF4-FFF2-40B4-BE49-F238E27FC236}">
                <a16:creationId xmlns:a16="http://schemas.microsoft.com/office/drawing/2014/main" id="{89BF5C3F-1D0E-447A-B9E0-B9DEDE6E24DB}"/>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102</a:t>
            </a:fld>
            <a:endParaRPr kumimoji="0" lang="en-US" dirty="0"/>
          </a:p>
        </p:txBody>
      </p:sp>
      <p:sp>
        <p:nvSpPr>
          <p:cNvPr id="8" name="CaixaDeTexto 7">
            <a:extLst>
              <a:ext uri="{FF2B5EF4-FFF2-40B4-BE49-F238E27FC236}">
                <a16:creationId xmlns:a16="http://schemas.microsoft.com/office/drawing/2014/main" id="{467D995C-8B6F-4A7F-8526-53DC2E44C8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569072057"/>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7FE41CC2-691C-46E9-8090-612A0B455AAD}"/>
              </a:ext>
            </a:extLst>
          </p:cNvPr>
          <p:cNvSpPr/>
          <p:nvPr/>
        </p:nvSpPr>
        <p:spPr>
          <a:xfrm>
            <a:off x="827584" y="836712"/>
            <a:ext cx="8208912" cy="547842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MISSION EVALUATION ** (lowest DOC)</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SECTOR   PAX   ZFW   FOB  TXI   TOF   TOW   TRIP   LW   REM   DIST   HDG   CRZALT TIME  DOC   FREQ</a:t>
            </a:r>
          </a:p>
          <a:p>
            <a:r>
              <a:rPr lang="en-US" sz="1000" dirty="0">
                <a:latin typeface="Courier New" panose="02070309020205020404" pitchFamily="49" charset="0"/>
                <a:cs typeface="Courier New" panose="02070309020205020404" pitchFamily="49" charset="0"/>
              </a:rPr>
              <a:t>               [kg]  [kg]  [kg]  [kg]  [kg]  [kg]  [kg]  [kg]  [nm]  [</a:t>
            </a:r>
            <a:r>
              <a:rPr lang="en-US" sz="1000" dirty="0" err="1">
                <a:latin typeface="Courier New" panose="02070309020205020404" pitchFamily="49" charset="0"/>
                <a:cs typeface="Courier New" panose="02070309020205020404" pitchFamily="49" charset="0"/>
              </a:rPr>
              <a:t>deg</a:t>
            </a:r>
            <a:r>
              <a:rPr lang="en-US" sz="1000" dirty="0">
                <a:latin typeface="Courier New" panose="02070309020205020404" pitchFamily="49" charset="0"/>
                <a:cs typeface="Courier New" panose="02070309020205020404" pitchFamily="49" charset="0"/>
              </a:rPr>
              <a:t>]   [FL] [min] [$/nm]     </a:t>
            </a:r>
          </a:p>
          <a:p>
            <a:r>
              <a:rPr lang="en-US" sz="1000" dirty="0">
                <a:latin typeface="Courier New" panose="02070309020205020404" pitchFamily="49" charset="0"/>
                <a:cs typeface="Courier New" panose="02070309020205020404" pitchFamily="49" charset="0"/>
              </a:rPr>
              <a:t>BSB/CWB    60 22637  3677   150  3527 26154  1572 24592  1955  602.0  205.7   400  83.4  5.42   4 </a:t>
            </a:r>
          </a:p>
          <a:p>
            <a:r>
              <a:rPr lang="en-US" sz="1000" dirty="0">
                <a:latin typeface="Courier New" panose="02070309020205020404" pitchFamily="49" charset="0"/>
                <a:cs typeface="Courier New" panose="02070309020205020404" pitchFamily="49" charset="0"/>
              </a:rPr>
              <a:t>BSB/GIG    60 22635  3441   150  3291 25917  1357 24568  1933  509.0  168.8   410  72.6  5.70   4 </a:t>
            </a:r>
          </a:p>
          <a:p>
            <a:r>
              <a:rPr lang="en-US" sz="1000" dirty="0">
                <a:latin typeface="Courier New" panose="02070309020205020404" pitchFamily="49" charset="0"/>
                <a:cs typeface="Courier New" panose="02070309020205020404" pitchFamily="49" charset="0"/>
              </a:rPr>
              <a:t>BSB/GRU    60 22634  3353   150  3203 25830  1278 24559  1925  475.7  190.0   400  67.0  5.74   5 </a:t>
            </a:r>
          </a:p>
          <a:p>
            <a:r>
              <a:rPr lang="en-US" sz="1000" dirty="0">
                <a:latin typeface="Courier New" panose="02070309020205020404" pitchFamily="49" charset="0"/>
                <a:cs typeface="Courier New" panose="02070309020205020404" pitchFamily="49" charset="0"/>
              </a:rPr>
              <a:t>BSB/POA    60 22646  4451   150  4301 26927  2275 24671  2025  893.0  208.8   400 123.0  5.11   4 </a:t>
            </a:r>
          </a:p>
          <a:p>
            <a:r>
              <a:rPr lang="en-US" sz="1000" dirty="0">
                <a:latin typeface="Courier New" panose="02070309020205020404" pitchFamily="49" charset="0"/>
                <a:cs typeface="Courier New" panose="02070309020205020404" pitchFamily="49" charset="0"/>
              </a:rPr>
              <a:t>BSB/SSA    60 22638  3680   150  3530 26157  1575 24593  1955  603.0   95.1   410  85.0  5.47   4 </a:t>
            </a:r>
          </a:p>
          <a:p>
            <a:r>
              <a:rPr lang="en-US" sz="1000" dirty="0">
                <a:latin typeface="Courier New" panose="02070309020205020404" pitchFamily="49" charset="0"/>
                <a:cs typeface="Courier New" panose="02070309020205020404" pitchFamily="49" charset="0"/>
              </a:rPr>
              <a:t>CWB/BSB    60 22638  3670   150  3520 26147  1566 24593  1954  602.0   26.1   410  83.2  5.40   4 </a:t>
            </a:r>
          </a:p>
          <a:p>
            <a:r>
              <a:rPr lang="en-US" sz="1000" dirty="0">
                <a:latin typeface="Courier New" panose="02070309020205020404" pitchFamily="49" charset="0"/>
                <a:cs typeface="Courier New" panose="02070309020205020404" pitchFamily="49" charset="0"/>
              </a:rPr>
              <a:t>CWB/GIG    60 22797  3111   150  2961 25587  1057 24700  1903  374.5   84.1   410  55.0  6.27   4 </a:t>
            </a:r>
          </a:p>
          <a:p>
            <a:r>
              <a:rPr lang="en-US" sz="1000" dirty="0">
                <a:latin typeface="Courier New" panose="02070309020205020404" pitchFamily="49" charset="0"/>
                <a:cs typeface="Courier New" panose="02070309020205020404" pitchFamily="49" charset="0"/>
              </a:rPr>
              <a:t>CWB/GRU    60 22698  2693   150  2543 25169   677 24563  1865  200.0   69.2   290  30.7  8.10   5 </a:t>
            </a:r>
          </a:p>
          <a:p>
            <a:r>
              <a:rPr lang="en-US" sz="1000" dirty="0">
                <a:latin typeface="Courier New" panose="02070309020205020404" pitchFamily="49" charset="0"/>
                <a:cs typeface="Courier New" panose="02070309020205020404" pitchFamily="49" charset="0"/>
              </a:rPr>
              <a:t>CWB/POA    60 22759  2916   150  2766 25393   881 24645  1886  297.0  217.6   400  44.9  6.84   3 </a:t>
            </a:r>
          </a:p>
          <a:p>
            <a:r>
              <a:rPr lang="en-US" sz="1000" dirty="0">
                <a:latin typeface="Courier New" panose="02070309020205020404" pitchFamily="49" charset="0"/>
                <a:cs typeface="Courier New" panose="02070309020205020404" pitchFamily="49" charset="0"/>
              </a:rPr>
              <a:t>CWB/SSA    60 22652  4730   150  4580 27207  2530 24702  2051 1003.8   61.5   410 137.6  5.03   4 </a:t>
            </a:r>
          </a:p>
          <a:p>
            <a:r>
              <a:rPr lang="en-US" sz="1000" dirty="0">
                <a:latin typeface="Courier New" panose="02070309020205020404" pitchFamily="49" charset="0"/>
                <a:cs typeface="Courier New" panose="02070309020205020404" pitchFamily="49" charset="0"/>
              </a:rPr>
              <a:t>GIG/BSB    60 22635  3475   150  3325 25952  1389 24572  1936  509.0  347.2   400  71.2  5.66   3 </a:t>
            </a:r>
          </a:p>
          <a:p>
            <a:r>
              <a:rPr lang="en-US" sz="1000" dirty="0">
                <a:latin typeface="Courier New" panose="02070309020205020404" pitchFamily="49" charset="0"/>
                <a:cs typeface="Courier New" panose="02070309020205020404" pitchFamily="49" charset="0"/>
              </a:rPr>
              <a:t>GIG/CWB    60 22807  3137   150  2987 25614  1082 24713  1906  374.5  261.6   400  53.8  6.21   3 </a:t>
            </a:r>
          </a:p>
          <a:p>
            <a:r>
              <a:rPr lang="en-US" sz="1000" dirty="0">
                <a:latin typeface="Courier New" panose="02070309020205020404" pitchFamily="49" charset="0"/>
                <a:cs typeface="Courier New" panose="02070309020205020404" pitchFamily="49" charset="0"/>
              </a:rPr>
              <a:t>GIG/GRU    60 22693  2707   150  2557 25184   691 24560  1867  187.5  278.0   260  29.2  8.50   4 </a:t>
            </a:r>
          </a:p>
          <a:p>
            <a:r>
              <a:rPr lang="en-US" sz="1000" dirty="0">
                <a:latin typeface="Courier New" panose="02070309020205020404" pitchFamily="49" charset="0"/>
                <a:cs typeface="Courier New" panose="02070309020205020404" pitchFamily="49" charset="0"/>
              </a:rPr>
              <a:t>GIG/POA    60 22638  3787   150  3637 26263  1672 24603  1965  624.3  241.0   400  88.0  5.47   3 </a:t>
            </a:r>
          </a:p>
          <a:p>
            <a:r>
              <a:rPr lang="en-US" sz="1000" dirty="0">
                <a:latin typeface="Courier New" panose="02070309020205020404" pitchFamily="49" charset="0"/>
                <a:cs typeface="Courier New" panose="02070309020205020404" pitchFamily="49" charset="0"/>
              </a:rPr>
              <a:t>GIG/SSA    60 22641  3910   150  3760 26386  1784 24617  1976  676.8   48.1   410  94.8  5.37   4 </a:t>
            </a:r>
          </a:p>
          <a:p>
            <a:r>
              <a:rPr lang="en-US" sz="1000" dirty="0">
                <a:latin typeface="Courier New" panose="02070309020205020404" pitchFamily="49" charset="0"/>
                <a:cs typeface="Courier New" panose="02070309020205020404" pitchFamily="49" charset="0"/>
              </a:rPr>
              <a:t>GRU/BSB    60 22634  3354   150  3204 25831  1279 24560  1925  475.7    9.5   410  66.7  5.72   4 </a:t>
            </a:r>
          </a:p>
          <a:p>
            <a:r>
              <a:rPr lang="en-US" sz="1000" dirty="0">
                <a:latin typeface="Courier New" panose="02070309020205020404" pitchFamily="49" charset="0"/>
                <a:cs typeface="Courier New" panose="02070309020205020404" pitchFamily="49" charset="0"/>
              </a:rPr>
              <a:t>GRU/CWB    60 22697  2708   150  2558 25184   691 24564  1867  200.0  248.0   280  30.5  8.10   4 </a:t>
            </a:r>
          </a:p>
          <a:p>
            <a:r>
              <a:rPr lang="en-US" sz="1000" dirty="0">
                <a:latin typeface="Courier New" panose="02070309020205020404" pitchFamily="49" charset="0"/>
                <a:cs typeface="Courier New" panose="02070309020205020404" pitchFamily="49" charset="0"/>
              </a:rPr>
              <a:t>GRU/GIG    60 22680  2684   150  2534 25161   670 24545  1865  187.5   99.3   250  30.3  8.59   4 </a:t>
            </a:r>
          </a:p>
          <a:p>
            <a:r>
              <a:rPr lang="en-US" sz="1000" dirty="0">
                <a:latin typeface="Courier New" panose="02070309020205020404" pitchFamily="49" charset="0"/>
                <a:cs typeface="Courier New" panose="02070309020205020404" pitchFamily="49" charset="0"/>
              </a:rPr>
              <a:t>GRU/POA    60 22633  3390   150  3240 25867  1312 24562  1929  481.7  229.1   400  69.1  5.81   4 </a:t>
            </a:r>
          </a:p>
          <a:p>
            <a:r>
              <a:rPr lang="en-US" sz="1000" dirty="0">
                <a:latin typeface="Courier New" panose="02070309020205020404" pitchFamily="49" charset="0"/>
                <a:cs typeface="Courier New" panose="02070309020205020404" pitchFamily="49" charset="0"/>
              </a:rPr>
              <a:t>GRU/SSA    60 22645  4219   150  4069 26696  2065 24649  2004  806.9   59.2   410 111.8  5.19   4 </a:t>
            </a:r>
          </a:p>
          <a:p>
            <a:r>
              <a:rPr lang="en-US" sz="1000" dirty="0">
                <a:latin typeface="Courier New" panose="02070309020205020404" pitchFamily="49" charset="0"/>
                <a:cs typeface="Courier New" panose="02070309020205020404" pitchFamily="49" charset="0"/>
              </a:rPr>
              <a:t>POA/BSB    60 22649  4460   150  4310 26936  2284 24675  2026  893.0   30.1   410 121.6  5.07   2 </a:t>
            </a:r>
          </a:p>
          <a:p>
            <a:r>
              <a:rPr lang="en-US" sz="1000" dirty="0">
                <a:latin typeface="Courier New" panose="02070309020205020404" pitchFamily="49" charset="0"/>
                <a:cs typeface="Courier New" panose="02070309020205020404" pitchFamily="49" charset="0"/>
              </a:rPr>
              <a:t>POA/CWB    60 22779  2937   150  2787 25413   899 24666  1888  297.0   38.5   410  43.6  6.77   2 </a:t>
            </a:r>
          </a:p>
          <a:p>
            <a:r>
              <a:rPr lang="en-US" sz="1000" dirty="0">
                <a:latin typeface="Courier New" panose="02070309020205020404" pitchFamily="49" charset="0"/>
                <a:cs typeface="Courier New" panose="02070309020205020404" pitchFamily="49" charset="0"/>
              </a:rPr>
              <a:t>POA/GIG    60 22639  3775   150  3625 26252  1662 24603  1964  624.3   64.5   410  88.0  5.47   3 </a:t>
            </a:r>
          </a:p>
          <a:p>
            <a:r>
              <a:rPr lang="en-US" sz="1000" dirty="0">
                <a:latin typeface="Courier New" panose="02070309020205020404" pitchFamily="49" charset="0"/>
                <a:cs typeface="Courier New" panose="02070309020205020404" pitchFamily="49" charset="0"/>
              </a:rPr>
              <a:t>POA/GRU    60 22635  3400   150  3250 25877  1321 24564  1930  481.7   51.2   410  68.0  5.76   3 </a:t>
            </a:r>
          </a:p>
          <a:p>
            <a:r>
              <a:rPr lang="en-US" sz="1000" dirty="0">
                <a:latin typeface="Courier New" panose="02070309020205020404" pitchFamily="49" charset="0"/>
                <a:cs typeface="Courier New" panose="02070309020205020404" pitchFamily="49" charset="0"/>
              </a:rPr>
              <a:t>POA/SSA    60 22661  5527   150  5377 28003  3254 24784  2123 1286.9   56.6   410 174.9  4.91   2 </a:t>
            </a:r>
          </a:p>
          <a:p>
            <a:r>
              <a:rPr lang="en-US" sz="1000" dirty="0">
                <a:latin typeface="Courier New" panose="02070309020205020404" pitchFamily="49" charset="0"/>
                <a:cs typeface="Courier New" panose="02070309020205020404" pitchFamily="49" charset="0"/>
              </a:rPr>
              <a:t>SSA/BSB    60 22638  3718   150  3568 26194  1609 24596  1959  603.0  272.7   400  83.5  5.44   2 </a:t>
            </a:r>
          </a:p>
          <a:p>
            <a:r>
              <a:rPr lang="en-US" sz="1000" dirty="0">
                <a:latin typeface="Courier New" panose="02070309020205020404" pitchFamily="49" charset="0"/>
                <a:cs typeface="Courier New" panose="02070309020205020404" pitchFamily="49" charset="0"/>
              </a:rPr>
              <a:t>SSA/CWB    60 22651  4774   150  4624 27251  2570 24705  2055 1003.8  237.9   400 136.3  5.01   3 </a:t>
            </a:r>
          </a:p>
          <a:p>
            <a:r>
              <a:rPr lang="en-US" sz="1000" dirty="0">
                <a:latin typeface="Courier New" panose="02070309020205020404" pitchFamily="49" charset="0"/>
                <a:cs typeface="Courier New" panose="02070309020205020404" pitchFamily="49" charset="0"/>
              </a:rPr>
              <a:t>SSA/GIG    60 22640  3922   150  3772 26399  1795 24617  1977  676.8  226.6   400  94.9  5.38   3 </a:t>
            </a:r>
          </a:p>
          <a:p>
            <a:r>
              <a:rPr lang="en-US" sz="1000" dirty="0">
                <a:latin typeface="Courier New" panose="02070309020205020404" pitchFamily="49" charset="0"/>
                <a:cs typeface="Courier New" panose="02070309020205020404" pitchFamily="49" charset="0"/>
              </a:rPr>
              <a:t>SSA/GRU    60 22644  4254   150  4104 26730  2096 24651  2007  806.9  236.6   400 110.7  5.17   4 </a:t>
            </a:r>
          </a:p>
          <a:p>
            <a:r>
              <a:rPr lang="en-US" sz="1000" dirty="0">
                <a:latin typeface="Courier New" panose="02070309020205020404" pitchFamily="49" charset="0"/>
                <a:cs typeface="Courier New" panose="02070309020205020404" pitchFamily="49" charset="0"/>
              </a:rPr>
              <a:t>SSA/POA    60 22658  5553   150  5403 28029  3277 24784  2125 1286.9  231.8   400 175.0  4.92   2 </a:t>
            </a:r>
          </a:p>
          <a:p>
            <a:endParaRPr lang="en-US" sz="1000" dirty="0">
              <a:latin typeface="Courier New" panose="02070309020205020404" pitchFamily="49" charset="0"/>
              <a:cs typeface="Courier New" panose="02070309020205020404" pitchFamily="49" charset="0"/>
            </a:endParaRPr>
          </a:p>
        </p:txBody>
      </p:sp>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103</a:t>
            </a:fld>
            <a:endParaRPr kumimoji="0" lang="en-US" dirty="0"/>
          </a:p>
        </p:txBody>
      </p:sp>
      <p:sp>
        <p:nvSpPr>
          <p:cNvPr id="5" name="CaixaDeTexto 4">
            <a:extLst>
              <a:ext uri="{FF2B5EF4-FFF2-40B4-BE49-F238E27FC236}">
                <a16:creationId xmlns:a16="http://schemas.microsoft.com/office/drawing/2014/main" id="{BB8B5397-FD05-4229-A6FE-485E22306D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104021430"/>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F533FC4-0F94-4BB9-842D-9F60E682FA73}"/>
              </a:ext>
            </a:extLst>
          </p:cNvPr>
          <p:cNvSpPr txBox="1"/>
          <p:nvPr/>
        </p:nvSpPr>
        <p:spPr>
          <a:xfrm>
            <a:off x="727110" y="890466"/>
            <a:ext cx="6221154" cy="400110"/>
          </a:xfrm>
          <a:prstGeom prst="rect">
            <a:avLst/>
          </a:prstGeom>
          <a:noFill/>
        </p:spPr>
        <p:txBody>
          <a:bodyPr wrap="square" rtlCol="0">
            <a:spAutoFit/>
          </a:bodyPr>
          <a:lstStyle/>
          <a:p>
            <a:r>
              <a:rPr lang="en-US" sz="2000" dirty="0"/>
              <a:t>Pareto front solutions</a:t>
            </a:r>
          </a:p>
        </p:txBody>
      </p:sp>
      <p:grpSp>
        <p:nvGrpSpPr>
          <p:cNvPr id="5" name="Agrupar 4">
            <a:extLst>
              <a:ext uri="{FF2B5EF4-FFF2-40B4-BE49-F238E27FC236}">
                <a16:creationId xmlns:a16="http://schemas.microsoft.com/office/drawing/2014/main" id="{04F4F008-19F9-4AE5-B866-63A574456BE1}"/>
              </a:ext>
            </a:extLst>
          </p:cNvPr>
          <p:cNvGrpSpPr/>
          <p:nvPr/>
        </p:nvGrpSpPr>
        <p:grpSpPr>
          <a:xfrm>
            <a:off x="2175716" y="1930218"/>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3774007" y="5847917"/>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5400000">
            <a:off x="2974169" y="4063584"/>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3471777" y="4838771"/>
            <a:ext cx="2143582" cy="276999"/>
          </a:xfrm>
          <a:prstGeom prst="rect">
            <a:avLst/>
          </a:prstGeom>
          <a:solidFill>
            <a:schemeClr val="bg1"/>
          </a:solidFill>
        </p:spPr>
        <p:txBody>
          <a:bodyPr wrap="square" rtlCol="0">
            <a:spAutoFit/>
          </a:bodyPr>
          <a:lstStyle/>
          <a:p>
            <a:r>
              <a:rPr lang="en-US" sz="1200" dirty="0">
                <a:solidFill>
                  <a:srgbClr val="FF0000"/>
                </a:solidFill>
              </a:rPr>
              <a:t>Baseline ACFT</a:t>
            </a:r>
          </a:p>
        </p:txBody>
      </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104</a:t>
            </a:fld>
            <a:endParaRPr kumimoji="0" lang="en-US" dirty="0"/>
          </a:p>
        </p:txBody>
      </p:sp>
      <p:sp>
        <p:nvSpPr>
          <p:cNvPr id="12" name="Fluxograma: Ou 11"/>
          <p:cNvSpPr/>
          <p:nvPr/>
        </p:nvSpPr>
        <p:spPr>
          <a:xfrm>
            <a:off x="3139453" y="4697102"/>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E291DFA6-9879-458D-A24A-9899E515A3AA}"/>
              </a:ext>
            </a:extLst>
          </p:cNvPr>
          <p:cNvSpPr txBox="1"/>
          <p:nvPr/>
        </p:nvSpPr>
        <p:spPr>
          <a:xfrm>
            <a:off x="2897970" y="3520131"/>
            <a:ext cx="1458006" cy="461665"/>
          </a:xfrm>
          <a:prstGeom prst="rect">
            <a:avLst/>
          </a:prstGeom>
          <a:solidFill>
            <a:schemeClr val="bg1"/>
          </a:solidFill>
        </p:spPr>
        <p:txBody>
          <a:bodyPr wrap="square" rtlCol="0">
            <a:spAutoFit/>
          </a:bodyPr>
          <a:lstStyle/>
          <a:p>
            <a:r>
              <a:rPr lang="pt-BR" sz="1200" dirty="0" err="1"/>
              <a:t>Lowest</a:t>
            </a:r>
            <a:r>
              <a:rPr lang="pt-BR" sz="1200" dirty="0"/>
              <a:t> DOC </a:t>
            </a:r>
            <a:endParaRPr lang="en-US" sz="1200" dirty="0"/>
          </a:p>
          <a:p>
            <a:r>
              <a:rPr lang="pt-BR" sz="1200" dirty="0" err="1"/>
              <a:t>Opt</a:t>
            </a:r>
            <a:r>
              <a:rPr lang="pt-BR" sz="1200" dirty="0"/>
              <a:t> network</a:t>
            </a:r>
            <a:endParaRPr lang="en-US" sz="1200" dirty="0"/>
          </a:p>
        </p:txBody>
      </p:sp>
      <p:sp>
        <p:nvSpPr>
          <p:cNvPr id="15" name="Fluxograma: Ou 14"/>
          <p:cNvSpPr/>
          <p:nvPr/>
        </p:nvSpPr>
        <p:spPr>
          <a:xfrm>
            <a:off x="6896748" y="2248950"/>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a Direita 6">
            <a:extLst>
              <a:ext uri="{FF2B5EF4-FFF2-40B4-BE49-F238E27FC236}">
                <a16:creationId xmlns:a16="http://schemas.microsoft.com/office/drawing/2014/main" id="{D0820C2C-8CC9-4459-A633-24391DDC7441}"/>
              </a:ext>
            </a:extLst>
          </p:cNvPr>
          <p:cNvSpPr/>
          <p:nvPr/>
        </p:nvSpPr>
        <p:spPr>
          <a:xfrm rot="5400000">
            <a:off x="6697786" y="1671103"/>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E291DFA6-9879-458D-A24A-9899E515A3AA}"/>
              </a:ext>
            </a:extLst>
          </p:cNvPr>
          <p:cNvSpPr txBox="1"/>
          <p:nvPr/>
        </p:nvSpPr>
        <p:spPr>
          <a:xfrm>
            <a:off x="6314394" y="1302236"/>
            <a:ext cx="1458006" cy="461665"/>
          </a:xfrm>
          <a:prstGeom prst="rect">
            <a:avLst/>
          </a:prstGeom>
          <a:solidFill>
            <a:schemeClr val="bg1"/>
          </a:solidFill>
        </p:spPr>
        <p:txBody>
          <a:bodyPr wrap="square" rtlCol="0">
            <a:spAutoFit/>
          </a:bodyPr>
          <a:lstStyle/>
          <a:p>
            <a:r>
              <a:rPr lang="pt-BR" sz="1200" dirty="0" err="1"/>
              <a:t>Highest</a:t>
            </a:r>
            <a:r>
              <a:rPr lang="pt-BR" sz="1200" dirty="0"/>
              <a:t> NP</a:t>
            </a:r>
            <a:endParaRPr lang="en-US" sz="1200" dirty="0"/>
          </a:p>
          <a:p>
            <a:r>
              <a:rPr lang="pt-BR" sz="1200" dirty="0" err="1"/>
              <a:t>Opt</a:t>
            </a:r>
            <a:r>
              <a:rPr lang="pt-BR" sz="1200" dirty="0"/>
              <a:t> network</a:t>
            </a:r>
            <a:endParaRPr lang="en-US" sz="1200" dirty="0"/>
          </a:p>
        </p:txBody>
      </p:sp>
      <p:sp>
        <p:nvSpPr>
          <p:cNvPr id="20" name="CaixaDeTexto 19">
            <a:extLst>
              <a:ext uri="{FF2B5EF4-FFF2-40B4-BE49-F238E27FC236}">
                <a16:creationId xmlns:a16="http://schemas.microsoft.com/office/drawing/2014/main" id="{E291DFA6-9879-458D-A24A-9899E515A3AA}"/>
              </a:ext>
            </a:extLst>
          </p:cNvPr>
          <p:cNvSpPr txBox="1"/>
          <p:nvPr/>
        </p:nvSpPr>
        <p:spPr>
          <a:xfrm rot="19537587">
            <a:off x="3989703" y="3104632"/>
            <a:ext cx="2143582" cy="276999"/>
          </a:xfrm>
          <a:prstGeom prst="rect">
            <a:avLst/>
          </a:prstGeom>
          <a:solidFill>
            <a:schemeClr val="bg1"/>
          </a:solidFill>
        </p:spPr>
        <p:txBody>
          <a:bodyPr wrap="square" rtlCol="0">
            <a:spAutoFit/>
          </a:bodyPr>
          <a:lstStyle/>
          <a:p>
            <a:r>
              <a:rPr lang="en-US" sz="1200" dirty="0">
                <a:solidFill>
                  <a:srgbClr val="08A817"/>
                </a:solidFill>
              </a:rPr>
              <a:t>Fixed network Pareto Front</a:t>
            </a:r>
          </a:p>
        </p:txBody>
      </p:sp>
      <p:sp>
        <p:nvSpPr>
          <p:cNvPr id="18" name="CaixaDeTexto 17">
            <a:extLst>
              <a:ext uri="{FF2B5EF4-FFF2-40B4-BE49-F238E27FC236}">
                <a16:creationId xmlns:a16="http://schemas.microsoft.com/office/drawing/2014/main" id="{60AB2B74-B68B-4208-8C7E-8D2260A8DA3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3068252876"/>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55102" y="1017264"/>
            <a:ext cx="8381394" cy="323165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The proposed framework produced </a:t>
            </a:r>
            <a:r>
              <a:rPr lang="en-US" dirty="0">
                <a:solidFill>
                  <a:srgbClr val="002060"/>
                </a:solidFill>
              </a:rPr>
              <a:t>consistent results, slightly better than fixed network problem, </a:t>
            </a:r>
            <a:r>
              <a:rPr lang="pt-BR" dirty="0" err="1"/>
              <a:t>considering</a:t>
            </a:r>
            <a:r>
              <a:rPr lang="pt-BR" dirty="0"/>
              <a:t> </a:t>
            </a:r>
            <a:r>
              <a:rPr lang="pt-BR" dirty="0" err="1"/>
              <a:t>the</a:t>
            </a:r>
            <a:r>
              <a:rPr lang="pt-BR" dirty="0"/>
              <a:t> </a:t>
            </a:r>
            <a:r>
              <a:rPr lang="pt-BR" dirty="0" err="1"/>
              <a:t>integration</a:t>
            </a:r>
            <a:r>
              <a:rPr lang="pt-BR" dirty="0"/>
              <a:t> of  </a:t>
            </a:r>
            <a:r>
              <a:rPr lang="pt-BR" dirty="0" err="1"/>
              <a:t>the</a:t>
            </a:r>
            <a:r>
              <a:rPr lang="pt-BR" dirty="0"/>
              <a:t> </a:t>
            </a:r>
            <a:r>
              <a:rPr lang="pt-BR" dirty="0" err="1">
                <a:solidFill>
                  <a:srgbClr val="002060"/>
                </a:solidFill>
              </a:rPr>
              <a:t>optimum</a:t>
            </a:r>
            <a:r>
              <a:rPr lang="pt-BR" dirty="0">
                <a:solidFill>
                  <a:srgbClr val="002060"/>
                </a:solidFill>
              </a:rPr>
              <a:t> </a:t>
            </a:r>
            <a:r>
              <a:rPr lang="pt-BR" dirty="0" err="1">
                <a:solidFill>
                  <a:srgbClr val="002060"/>
                </a:solidFill>
              </a:rPr>
              <a:t>aircraft</a:t>
            </a:r>
            <a:r>
              <a:rPr lang="pt-BR" dirty="0">
                <a:solidFill>
                  <a:srgbClr val="002060"/>
                </a:solidFill>
              </a:rPr>
              <a:t> </a:t>
            </a:r>
            <a:r>
              <a:rPr lang="pt-BR" dirty="0" err="1">
                <a:solidFill>
                  <a:srgbClr val="002060"/>
                </a:solidFill>
              </a:rPr>
              <a:t>into</a:t>
            </a:r>
            <a:r>
              <a:rPr lang="pt-BR" dirty="0">
                <a:solidFill>
                  <a:srgbClr val="002060"/>
                </a:solidFill>
              </a:rPr>
              <a:t> </a:t>
            </a:r>
            <a:r>
              <a:rPr lang="pt-BR" dirty="0" err="1">
                <a:solidFill>
                  <a:srgbClr val="002060"/>
                </a:solidFill>
              </a:rPr>
              <a:t>the</a:t>
            </a:r>
            <a:r>
              <a:rPr lang="pt-BR" dirty="0">
                <a:solidFill>
                  <a:srgbClr val="002060"/>
                </a:solidFill>
              </a:rPr>
              <a:t> 6 </a:t>
            </a:r>
            <a:r>
              <a:rPr lang="pt-BR" dirty="0" err="1">
                <a:solidFill>
                  <a:srgbClr val="002060"/>
                </a:solidFill>
              </a:rPr>
              <a:t>cities</a:t>
            </a:r>
            <a:r>
              <a:rPr lang="pt-BR" dirty="0">
                <a:solidFill>
                  <a:srgbClr val="002060"/>
                </a:solidFill>
              </a:rPr>
              <a:t> network problem.</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pt-BR" dirty="0" err="1"/>
              <a:t>Observed</a:t>
            </a:r>
            <a:r>
              <a:rPr lang="pt-BR" dirty="0"/>
              <a:t> </a:t>
            </a:r>
            <a:r>
              <a:rPr lang="pt-BR" dirty="0" err="1"/>
              <a:t>processing</a:t>
            </a:r>
            <a:r>
              <a:rPr lang="pt-BR" dirty="0"/>
              <a:t> performance:</a:t>
            </a:r>
          </a:p>
          <a:p>
            <a:pPr algn="just">
              <a:buClr>
                <a:srgbClr val="002060"/>
              </a:buClr>
            </a:pPr>
            <a:r>
              <a:rPr lang="pt-BR" sz="1200" dirty="0"/>
              <a:t>        </a:t>
            </a:r>
          </a:p>
          <a:p>
            <a:pPr algn="just">
              <a:buClr>
                <a:srgbClr val="002060"/>
              </a:buClr>
            </a:pPr>
            <a:r>
              <a:rPr lang="pt-BR" sz="1200" dirty="0"/>
              <a:t>         </a:t>
            </a:r>
            <a:r>
              <a:rPr lang="pt-BR" sz="1200" dirty="0" err="1"/>
              <a:t>Computational</a:t>
            </a:r>
            <a:r>
              <a:rPr lang="pt-BR" sz="1200" dirty="0"/>
              <a:t> Power: 1.86GHz, Celeron N2920 (dual core), 8Gb RAM  </a:t>
            </a:r>
          </a:p>
          <a:p>
            <a:pPr marL="742950" lvl="1" indent="-285750" algn="just">
              <a:buClr>
                <a:srgbClr val="002060"/>
              </a:buClr>
              <a:buFont typeface="Wingdings" panose="05000000000000000000" pitchFamily="2" charset="2"/>
              <a:buChar char="Ø"/>
            </a:pPr>
            <a:r>
              <a:rPr lang="pt-BR" dirty="0">
                <a:solidFill>
                  <a:srgbClr val="002060"/>
                </a:solidFill>
              </a:rPr>
              <a:t>Network-</a:t>
            </a:r>
            <a:r>
              <a:rPr lang="pt-BR" dirty="0" err="1">
                <a:solidFill>
                  <a:srgbClr val="002060"/>
                </a:solidFill>
              </a:rPr>
              <a:t>Mission</a:t>
            </a:r>
            <a:r>
              <a:rPr lang="pt-BR" dirty="0">
                <a:solidFill>
                  <a:srgbClr val="002060"/>
                </a:solidFill>
              </a:rPr>
              <a:t> </a:t>
            </a:r>
            <a:r>
              <a:rPr lang="pt-BR" dirty="0" err="1">
                <a:solidFill>
                  <a:srgbClr val="002060"/>
                </a:solidFill>
              </a:rPr>
              <a:t>calculation</a:t>
            </a:r>
            <a:r>
              <a:rPr lang="pt-BR" dirty="0">
                <a:solidFill>
                  <a:srgbClr val="002060"/>
                </a:solidFill>
              </a:rPr>
              <a:t> module  : 2-3 minutes (5 </a:t>
            </a:r>
            <a:r>
              <a:rPr lang="pt-BR" dirty="0" err="1">
                <a:solidFill>
                  <a:srgbClr val="002060"/>
                </a:solidFill>
              </a:rPr>
              <a:t>seconds</a:t>
            </a:r>
            <a:r>
              <a:rPr lang="pt-BR" dirty="0">
                <a:solidFill>
                  <a:srgbClr val="002060"/>
                </a:solidFill>
              </a:rPr>
              <a:t> in Network </a:t>
            </a:r>
            <a:r>
              <a:rPr lang="pt-BR" dirty="0" err="1">
                <a:solidFill>
                  <a:srgbClr val="002060"/>
                </a:solidFill>
              </a:rPr>
              <a:t>Opt</a:t>
            </a:r>
            <a:r>
              <a:rPr lang="pt-BR" dirty="0">
                <a:solidFill>
                  <a:srgbClr val="002060"/>
                </a:solidFill>
              </a:rPr>
              <a:t>)</a:t>
            </a:r>
          </a:p>
          <a:p>
            <a:pPr marL="742950" lvl="1" indent="-285750" algn="just">
              <a:buClr>
                <a:srgbClr val="002060"/>
              </a:buClr>
              <a:buFont typeface="Wingdings" panose="05000000000000000000" pitchFamily="2" charset="2"/>
              <a:buChar char="Ø"/>
            </a:pPr>
            <a:r>
              <a:rPr lang="pt-BR" dirty="0" err="1">
                <a:solidFill>
                  <a:srgbClr val="002060"/>
                </a:solidFill>
              </a:rPr>
              <a:t>Aircraft</a:t>
            </a:r>
            <a:r>
              <a:rPr lang="pt-BR" dirty="0">
                <a:solidFill>
                  <a:srgbClr val="002060"/>
                </a:solidFill>
              </a:rPr>
              <a:t>  Design module                          : 4-6 minutes</a:t>
            </a:r>
          </a:p>
          <a:p>
            <a:pPr algn="just">
              <a:buClr>
                <a:srgbClr val="002060"/>
              </a:buClr>
            </a:pPr>
            <a:endParaRPr lang="pt-BR" dirty="0"/>
          </a:p>
          <a:p>
            <a:pPr lvl="1" algn="just">
              <a:buClr>
                <a:srgbClr val="002060"/>
              </a:buClr>
            </a:pPr>
            <a:r>
              <a:rPr lang="pt-BR" dirty="0" err="1"/>
              <a:t>Therefore</a:t>
            </a:r>
            <a:r>
              <a:rPr lang="pt-BR" dirty="0"/>
              <a:t> ... </a:t>
            </a:r>
          </a:p>
          <a:p>
            <a:pPr marL="742950" lvl="1" indent="-285750" algn="just">
              <a:buClr>
                <a:srgbClr val="002060"/>
              </a:buClr>
              <a:buFont typeface="Wingdings" panose="05000000000000000000" pitchFamily="2" charset="2"/>
              <a:buChar char="Ø"/>
            </a:pPr>
            <a:r>
              <a:rPr lang="pt-BR" dirty="0">
                <a:solidFill>
                  <a:srgbClr val="002060"/>
                </a:solidFill>
              </a:rPr>
              <a:t>The </a:t>
            </a:r>
            <a:r>
              <a:rPr lang="pt-BR" dirty="0" err="1">
                <a:solidFill>
                  <a:srgbClr val="002060"/>
                </a:solidFill>
              </a:rPr>
              <a:t>Aircraft</a:t>
            </a:r>
            <a:r>
              <a:rPr lang="pt-BR" dirty="0">
                <a:solidFill>
                  <a:srgbClr val="002060"/>
                </a:solidFill>
              </a:rPr>
              <a:t> Design module </a:t>
            </a:r>
            <a:r>
              <a:rPr lang="pt-BR" dirty="0" err="1">
                <a:solidFill>
                  <a:srgbClr val="002060"/>
                </a:solidFill>
              </a:rPr>
              <a:t>took</a:t>
            </a:r>
            <a:r>
              <a:rPr lang="pt-BR" dirty="0">
                <a:solidFill>
                  <a:srgbClr val="002060"/>
                </a:solidFill>
              </a:rPr>
              <a:t> </a:t>
            </a:r>
            <a:r>
              <a:rPr lang="pt-BR" dirty="0" err="1">
                <a:solidFill>
                  <a:srgbClr val="002060"/>
                </a:solidFill>
              </a:rPr>
              <a:t>aproximately</a:t>
            </a:r>
            <a:r>
              <a:rPr lang="pt-BR" dirty="0">
                <a:solidFill>
                  <a:srgbClr val="002060"/>
                </a:solidFill>
              </a:rPr>
              <a:t> 2/3 </a:t>
            </a:r>
            <a:r>
              <a:rPr lang="pt-BR" dirty="0" err="1">
                <a:solidFill>
                  <a:srgbClr val="002060"/>
                </a:solidFill>
              </a:rPr>
              <a:t>of</a:t>
            </a:r>
            <a:r>
              <a:rPr lang="pt-BR" dirty="0">
                <a:solidFill>
                  <a:srgbClr val="002060"/>
                </a:solidFill>
              </a:rPr>
              <a:t> </a:t>
            </a:r>
            <a:r>
              <a:rPr lang="pt-BR" dirty="0" err="1">
                <a:solidFill>
                  <a:srgbClr val="002060"/>
                </a:solidFill>
              </a:rPr>
              <a:t>the</a:t>
            </a:r>
            <a:r>
              <a:rPr lang="pt-BR" dirty="0">
                <a:solidFill>
                  <a:srgbClr val="002060"/>
                </a:solidFill>
              </a:rPr>
              <a:t> </a:t>
            </a:r>
            <a:r>
              <a:rPr lang="pt-BR" dirty="0" err="1">
                <a:solidFill>
                  <a:srgbClr val="002060"/>
                </a:solidFill>
              </a:rPr>
              <a:t>computational</a:t>
            </a:r>
            <a:r>
              <a:rPr lang="pt-BR" dirty="0">
                <a:solidFill>
                  <a:srgbClr val="002060"/>
                </a:solidFill>
              </a:rPr>
              <a:t> time.</a:t>
            </a:r>
          </a:p>
        </p:txBody>
      </p:sp>
      <p:sp>
        <p:nvSpPr>
          <p:cNvPr id="4" name="Espaço Reservado para Número de Slide 2">
            <a:extLst>
              <a:ext uri="{FF2B5EF4-FFF2-40B4-BE49-F238E27FC236}">
                <a16:creationId xmlns:a16="http://schemas.microsoft.com/office/drawing/2014/main" id="{421CAC23-0130-4275-9532-8F523BD07C31}"/>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105</a:t>
            </a:fld>
            <a:endParaRPr kumimoji="0" lang="en-US" dirty="0"/>
          </a:p>
        </p:txBody>
      </p:sp>
      <p:sp>
        <p:nvSpPr>
          <p:cNvPr id="2" name="Retângulo 1"/>
          <p:cNvSpPr/>
          <p:nvPr/>
        </p:nvSpPr>
        <p:spPr>
          <a:xfrm>
            <a:off x="948003" y="4471636"/>
            <a:ext cx="7795592" cy="830997"/>
          </a:xfrm>
          <a:prstGeom prst="rect">
            <a:avLst/>
          </a:prstGeom>
        </p:spPr>
        <p:txBody>
          <a:bodyPr wrap="square">
            <a:spAutoFit/>
          </a:bodyPr>
          <a:lstStyle/>
          <a:p>
            <a:pPr algn="just">
              <a:buClr>
                <a:srgbClr val="002060"/>
              </a:buClr>
            </a:pPr>
            <a:r>
              <a:rPr lang="pt-BR" sz="2400" i="1" dirty="0" err="1">
                <a:solidFill>
                  <a:srgbClr val="C00000"/>
                </a:solidFill>
              </a:rPr>
              <a:t>How</a:t>
            </a:r>
            <a:r>
              <a:rPr lang="pt-BR" sz="2400" i="1" dirty="0">
                <a:solidFill>
                  <a:srgbClr val="C00000"/>
                </a:solidFill>
              </a:rPr>
              <a:t> </a:t>
            </a:r>
            <a:r>
              <a:rPr lang="pt-BR" sz="2400" i="1" dirty="0" err="1">
                <a:solidFill>
                  <a:srgbClr val="C00000"/>
                </a:solidFill>
              </a:rPr>
              <a:t>to</a:t>
            </a:r>
            <a:r>
              <a:rPr lang="pt-BR" sz="2400" i="1" dirty="0">
                <a:solidFill>
                  <a:srgbClr val="C00000"/>
                </a:solidFill>
              </a:rPr>
              <a:t> improve </a:t>
            </a:r>
            <a:r>
              <a:rPr lang="pt-BR" sz="2400" i="1" dirty="0" err="1">
                <a:solidFill>
                  <a:srgbClr val="C00000"/>
                </a:solidFill>
              </a:rPr>
              <a:t>the</a:t>
            </a:r>
            <a:r>
              <a:rPr lang="pt-BR" sz="2400" i="1" dirty="0">
                <a:solidFill>
                  <a:srgbClr val="C00000"/>
                </a:solidFill>
              </a:rPr>
              <a:t> </a:t>
            </a:r>
            <a:r>
              <a:rPr lang="pt-BR" sz="2400" i="1" dirty="0" err="1">
                <a:solidFill>
                  <a:srgbClr val="C00000"/>
                </a:solidFill>
              </a:rPr>
              <a:t>processing</a:t>
            </a:r>
            <a:r>
              <a:rPr lang="pt-BR" sz="2400" i="1" dirty="0">
                <a:solidFill>
                  <a:srgbClr val="C00000"/>
                </a:solidFill>
              </a:rPr>
              <a:t> time </a:t>
            </a:r>
            <a:r>
              <a:rPr lang="pt-BR" sz="2400" i="1" dirty="0" err="1">
                <a:solidFill>
                  <a:srgbClr val="C00000"/>
                </a:solidFill>
              </a:rPr>
              <a:t>cycle</a:t>
            </a:r>
            <a:r>
              <a:rPr lang="pt-BR" sz="2400" i="1" dirty="0">
                <a:solidFill>
                  <a:srgbClr val="C00000"/>
                </a:solidFill>
              </a:rPr>
              <a:t> </a:t>
            </a:r>
            <a:r>
              <a:rPr lang="pt-BR" sz="2400" i="1" dirty="0" err="1">
                <a:solidFill>
                  <a:srgbClr val="C00000"/>
                </a:solidFill>
              </a:rPr>
              <a:t>if</a:t>
            </a:r>
            <a:r>
              <a:rPr lang="pt-BR" sz="2400" i="1" dirty="0">
                <a:solidFill>
                  <a:srgbClr val="C00000"/>
                </a:solidFill>
              </a:rPr>
              <a:t> more </a:t>
            </a:r>
            <a:r>
              <a:rPr lang="pt-BR" sz="2400" i="1" dirty="0" err="1">
                <a:solidFill>
                  <a:srgbClr val="C00000"/>
                </a:solidFill>
              </a:rPr>
              <a:t>airports</a:t>
            </a:r>
            <a:r>
              <a:rPr lang="pt-BR" sz="2400" i="1" dirty="0">
                <a:solidFill>
                  <a:srgbClr val="C00000"/>
                </a:solidFill>
              </a:rPr>
              <a:t> </a:t>
            </a:r>
            <a:r>
              <a:rPr lang="pt-BR" sz="2400" i="1" dirty="0" err="1">
                <a:solidFill>
                  <a:srgbClr val="C00000"/>
                </a:solidFill>
              </a:rPr>
              <a:t>and</a:t>
            </a:r>
            <a:r>
              <a:rPr lang="pt-BR" sz="2400" i="1" dirty="0">
                <a:solidFill>
                  <a:srgbClr val="C00000"/>
                </a:solidFill>
              </a:rPr>
              <a:t> </a:t>
            </a:r>
            <a:r>
              <a:rPr lang="pt-BR" sz="2400" i="1" dirty="0" err="1">
                <a:solidFill>
                  <a:srgbClr val="C00000"/>
                </a:solidFill>
              </a:rPr>
              <a:t>aicraft</a:t>
            </a:r>
            <a:r>
              <a:rPr lang="pt-BR" sz="2400" i="1" dirty="0">
                <a:solidFill>
                  <a:srgbClr val="C00000"/>
                </a:solidFill>
              </a:rPr>
              <a:t> are </a:t>
            </a:r>
            <a:r>
              <a:rPr lang="pt-BR" sz="2400" i="1" dirty="0" err="1">
                <a:solidFill>
                  <a:srgbClr val="C00000"/>
                </a:solidFill>
              </a:rPr>
              <a:t>included</a:t>
            </a:r>
            <a:r>
              <a:rPr lang="pt-BR" sz="2400" i="1" dirty="0">
                <a:solidFill>
                  <a:srgbClr val="C00000"/>
                </a:solidFill>
              </a:rPr>
              <a:t>?</a:t>
            </a:r>
          </a:p>
        </p:txBody>
      </p:sp>
      <p:sp>
        <p:nvSpPr>
          <p:cNvPr id="7" name="CaixaDeTexto 6">
            <a:extLst>
              <a:ext uri="{FF2B5EF4-FFF2-40B4-BE49-F238E27FC236}">
                <a16:creationId xmlns:a16="http://schemas.microsoft.com/office/drawing/2014/main" id="{B7453EE6-A684-45D7-BF77-B5932329E0F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219126302"/>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106</a:t>
            </a:fld>
            <a:endParaRPr kumimoji="0" lang="en-US" dirty="0"/>
          </a:p>
        </p:txBody>
      </p:sp>
      <p:sp>
        <p:nvSpPr>
          <p:cNvPr id="2" name="Retângulo 1"/>
          <p:cNvSpPr/>
          <p:nvPr/>
        </p:nvSpPr>
        <p:spPr>
          <a:xfrm>
            <a:off x="650974" y="725795"/>
            <a:ext cx="8188226" cy="584775"/>
          </a:xfrm>
          <a:prstGeom prst="rect">
            <a:avLst/>
          </a:prstGeom>
        </p:spPr>
        <p:txBody>
          <a:bodyPr wrap="square">
            <a:spAutoFit/>
          </a:bodyPr>
          <a:lstStyle/>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
        <p:nvSpPr>
          <p:cNvPr id="15" name="Retângulo 14">
            <a:extLst>
              <a:ext uri="{FF2B5EF4-FFF2-40B4-BE49-F238E27FC236}">
                <a16:creationId xmlns:a16="http://schemas.microsoft.com/office/drawing/2014/main" id="{8A76D8DC-22ED-40F1-A085-7102645BFC29}"/>
              </a:ext>
            </a:extLst>
          </p:cNvPr>
          <p:cNvSpPr/>
          <p:nvPr/>
        </p:nvSpPr>
        <p:spPr>
          <a:xfrm>
            <a:off x="878034" y="1544536"/>
            <a:ext cx="4224623"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Domestic</a:t>
            </a:r>
            <a:r>
              <a:rPr lang="pt-BR" sz="1600" dirty="0"/>
              <a:t> </a:t>
            </a:r>
            <a:r>
              <a:rPr lang="pt-BR" sz="1600" dirty="0" err="1"/>
              <a:t>Airline</a:t>
            </a:r>
            <a:r>
              <a:rPr lang="pt-BR" sz="1600" dirty="0"/>
              <a:t> </a:t>
            </a:r>
            <a:r>
              <a:rPr lang="pt-BR" sz="1600" dirty="0" err="1"/>
              <a:t>with</a:t>
            </a:r>
            <a:r>
              <a:rPr lang="pt-BR" sz="1600" dirty="0"/>
              <a:t> 3 </a:t>
            </a:r>
            <a:r>
              <a:rPr lang="pt-BR" sz="1600" dirty="0" err="1"/>
              <a:t>aircraft</a:t>
            </a:r>
            <a:r>
              <a:rPr lang="pt-BR" sz="1600" dirty="0"/>
              <a:t> </a:t>
            </a:r>
            <a:r>
              <a:rPr lang="pt-BR" sz="1600" dirty="0" err="1"/>
              <a:t>type</a:t>
            </a:r>
            <a:r>
              <a:rPr lang="pt-BR" sz="1600" dirty="0"/>
              <a:t> </a:t>
            </a:r>
            <a:r>
              <a:rPr lang="pt-BR" sz="1600" dirty="0" err="1"/>
              <a:t>fleet</a:t>
            </a:r>
            <a:r>
              <a:rPr lang="pt-BR" sz="1600" dirty="0"/>
              <a:t>:</a:t>
            </a:r>
          </a:p>
          <a:p>
            <a:pPr marL="742950" lvl="1" indent="-285750" algn="just">
              <a:buClr>
                <a:schemeClr val="tx2"/>
              </a:buClr>
              <a:buFont typeface="Wingdings" panose="05000000000000000000" pitchFamily="2" charset="2"/>
              <a:buChar char="Ø"/>
            </a:pPr>
            <a:r>
              <a:rPr lang="pt-BR" sz="1600" dirty="0">
                <a:solidFill>
                  <a:srgbClr val="002060"/>
                </a:solidFill>
              </a:rPr>
              <a:t>20 </a:t>
            </a:r>
            <a:r>
              <a:rPr lang="pt-BR" sz="1600" dirty="0" err="1">
                <a:solidFill>
                  <a:srgbClr val="002060"/>
                </a:solidFill>
              </a:rPr>
              <a:t>airports</a:t>
            </a:r>
            <a:r>
              <a:rPr lang="pt-BR" sz="1600" dirty="0">
                <a:solidFill>
                  <a:srgbClr val="002060"/>
                </a:solidFill>
              </a:rPr>
              <a:t>: </a:t>
            </a:r>
          </a:p>
          <a:p>
            <a:pPr marL="742950" lvl="2" indent="-285750" algn="just">
              <a:buClr>
                <a:schemeClr val="tx2"/>
              </a:buClr>
              <a:buFont typeface="Wingdings" panose="05000000000000000000" pitchFamily="2" charset="2"/>
              <a:buChar char="Ø"/>
            </a:pPr>
            <a:r>
              <a:rPr lang="pt-BR" sz="1600" dirty="0">
                <a:solidFill>
                  <a:srgbClr val="002060"/>
                </a:solidFill>
              </a:rPr>
              <a:t>20% Market </a:t>
            </a:r>
            <a:r>
              <a:rPr lang="pt-BR" sz="1600" dirty="0" err="1">
                <a:solidFill>
                  <a:srgbClr val="002060"/>
                </a:solidFill>
              </a:rPr>
              <a:t>Share</a:t>
            </a:r>
            <a:r>
              <a:rPr lang="pt-BR" sz="1600" dirty="0">
                <a:solidFill>
                  <a:srgbClr val="002060"/>
                </a:solidFill>
              </a:rPr>
              <a:t>;</a:t>
            </a:r>
          </a:p>
          <a:p>
            <a:pPr marL="742950" lvl="2" indent="-285750" algn="just">
              <a:buClr>
                <a:schemeClr val="tx2"/>
              </a:buClr>
              <a:buFont typeface="Wingdings" panose="05000000000000000000" pitchFamily="2" charset="2"/>
              <a:buChar char="Ø"/>
            </a:pP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indent="-457200" algn="just">
              <a:buClr>
                <a:schemeClr val="tx2"/>
              </a:buClr>
              <a:buFont typeface="Wingdings" panose="05000000000000000000" pitchFamily="2" charset="2"/>
              <a:buChar char="§"/>
            </a:pPr>
            <a:r>
              <a:rPr lang="pt-BR" sz="1600" dirty="0"/>
              <a:t>Both network </a:t>
            </a:r>
            <a:r>
              <a:rPr lang="pt-BR" sz="1600" dirty="0" err="1"/>
              <a:t>and</a:t>
            </a:r>
            <a:r>
              <a:rPr lang="pt-BR" sz="1600" dirty="0"/>
              <a:t> </a:t>
            </a:r>
            <a:r>
              <a:rPr lang="pt-BR" sz="1600" dirty="0" err="1"/>
              <a:t>aircraft</a:t>
            </a:r>
            <a:r>
              <a:rPr lang="pt-BR" sz="1600" dirty="0"/>
              <a:t> designs </a:t>
            </a:r>
            <a:r>
              <a:rPr lang="pt-BR" sz="1600" dirty="0" err="1"/>
              <a:t>to</a:t>
            </a:r>
            <a:r>
              <a:rPr lang="pt-BR" sz="1600" dirty="0"/>
              <a:t> </a:t>
            </a:r>
            <a:r>
              <a:rPr lang="pt-BR" sz="1600" dirty="0" err="1"/>
              <a:t>be</a:t>
            </a:r>
            <a:r>
              <a:rPr lang="pt-BR" sz="1600" dirty="0"/>
              <a:t> </a:t>
            </a:r>
            <a:r>
              <a:rPr lang="pt-BR" sz="1600" dirty="0" err="1"/>
              <a:t>optimized</a:t>
            </a:r>
            <a:r>
              <a:rPr lang="pt-BR" sz="1600" dirty="0"/>
              <a:t>.</a:t>
            </a:r>
          </a:p>
        </p:txBody>
      </p:sp>
      <p:pic>
        <p:nvPicPr>
          <p:cNvPr id="16" name="Imagem 15">
            <a:extLst>
              <a:ext uri="{FF2B5EF4-FFF2-40B4-BE49-F238E27FC236}">
                <a16:creationId xmlns:a16="http://schemas.microsoft.com/office/drawing/2014/main" id="{2F8CD304-F89E-4B00-B067-10141E86CCBA}"/>
              </a:ext>
            </a:extLst>
          </p:cNvPr>
          <p:cNvPicPr>
            <a:picLocks noChangeAspect="1"/>
          </p:cNvPicPr>
          <p:nvPr/>
        </p:nvPicPr>
        <p:blipFill>
          <a:blip r:embed="rId2"/>
          <a:stretch>
            <a:fillRect/>
          </a:stretch>
        </p:blipFill>
        <p:spPr>
          <a:xfrm>
            <a:off x="5364088" y="1700808"/>
            <a:ext cx="3372330" cy="3876526"/>
          </a:xfrm>
          <a:prstGeom prst="rect">
            <a:avLst/>
          </a:prstGeom>
          <a:ln>
            <a:noFill/>
          </a:ln>
          <a:effectLst>
            <a:outerShdw blurRad="292100" dist="139700" dir="2700000" algn="tl" rotWithShape="0">
              <a:srgbClr val="333333">
                <a:alpha val="65000"/>
              </a:srgbClr>
            </a:outerShdw>
          </a:effectLst>
        </p:spPr>
      </p:pic>
      <p:sp>
        <p:nvSpPr>
          <p:cNvPr id="17" name="Retângulo 16">
            <a:extLst>
              <a:ext uri="{FF2B5EF4-FFF2-40B4-BE49-F238E27FC236}">
                <a16:creationId xmlns:a16="http://schemas.microsoft.com/office/drawing/2014/main" id="{D9AD903F-7FD6-4891-8B96-4B805438C0D7}"/>
              </a:ext>
            </a:extLst>
          </p:cNvPr>
          <p:cNvSpPr/>
          <p:nvPr/>
        </p:nvSpPr>
        <p:spPr>
          <a:xfrm>
            <a:off x="827584" y="795371"/>
            <a:ext cx="8188226" cy="461665"/>
          </a:xfrm>
          <a:prstGeom prst="rect">
            <a:avLst/>
          </a:prstGeom>
        </p:spPr>
        <p:txBody>
          <a:bodyPr wrap="square">
            <a:spAutoFit/>
          </a:bodyPr>
          <a:lstStyle/>
          <a:p>
            <a:r>
              <a:rPr lang="en-US" sz="1200" i="1" dirty="0"/>
              <a:t>Fregnani, J.A.T.G. , Mattos, B.S. and Hernandes, J.A. (2018). “An Innovative Approach for integrated Airline Network and Aircraft Family Optimization” . Journal of Aeronautics (submitted)</a:t>
            </a:r>
            <a:endParaRPr lang="en-US" dirty="0"/>
          </a:p>
        </p:txBody>
      </p:sp>
    </p:spTree>
    <p:extLst>
      <p:ext uri="{BB962C8B-B14F-4D97-AF65-F5344CB8AC3E}">
        <p14:creationId xmlns:p14="http://schemas.microsoft.com/office/powerpoint/2010/main" val="2816320946"/>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107</a:t>
            </a:fld>
            <a:endParaRPr kumimoji="0" lang="en-US" dirty="0"/>
          </a:p>
        </p:txBody>
      </p:sp>
      <p:pic>
        <p:nvPicPr>
          <p:cNvPr id="5" name="Imagem 4">
            <a:extLst>
              <a:ext uri="{FF2B5EF4-FFF2-40B4-BE49-F238E27FC236}">
                <a16:creationId xmlns:a16="http://schemas.microsoft.com/office/drawing/2014/main" id="{DC5A8C12-FABE-4195-A70F-46ED4E1C0A92}"/>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6695" y="1299645"/>
            <a:ext cx="7056783" cy="4464496"/>
          </a:xfrm>
          <a:prstGeom prst="rect">
            <a:avLst/>
          </a:prstGeom>
          <a:noFill/>
        </p:spPr>
      </p:pic>
      <p:sp>
        <p:nvSpPr>
          <p:cNvPr id="2" name="Retângulo 1"/>
          <p:cNvSpPr/>
          <p:nvPr/>
        </p:nvSpPr>
        <p:spPr>
          <a:xfrm>
            <a:off x="650974" y="714505"/>
            <a:ext cx="8188226" cy="830997"/>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Database of suitable aircraft and the run the Network-Mission modules, based on seating  capacity ranges: DB1) 70-80 seats,  DB2) 81-95 seats and DB3) 96 to 110 seats </a:t>
            </a:r>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3" name="CaixaDeTexto 2"/>
          <p:cNvSpPr txBox="1"/>
          <p:nvPr/>
        </p:nvSpPr>
        <p:spPr>
          <a:xfrm>
            <a:off x="650974" y="2633567"/>
            <a:ext cx="536650" cy="400110"/>
          </a:xfrm>
          <a:prstGeom prst="rect">
            <a:avLst/>
          </a:prstGeom>
          <a:noFill/>
        </p:spPr>
        <p:txBody>
          <a:bodyPr wrap="square" rtlCol="0">
            <a:spAutoFit/>
          </a:bodyPr>
          <a:lstStyle/>
          <a:p>
            <a:r>
              <a:rPr lang="pt-BR" sz="1000" dirty="0"/>
              <a:t>130</a:t>
            </a:r>
          </a:p>
          <a:p>
            <a:r>
              <a:rPr lang="pt-BR" sz="1000" dirty="0" err="1"/>
              <a:t>indiv</a:t>
            </a:r>
            <a:endParaRPr lang="en-US" sz="1000" dirty="0"/>
          </a:p>
        </p:txBody>
      </p:sp>
      <p:sp>
        <p:nvSpPr>
          <p:cNvPr id="7" name="CaixaDeTexto 6"/>
          <p:cNvSpPr txBox="1"/>
          <p:nvPr/>
        </p:nvSpPr>
        <p:spPr>
          <a:xfrm>
            <a:off x="650974" y="3531893"/>
            <a:ext cx="536650" cy="400110"/>
          </a:xfrm>
          <a:prstGeom prst="rect">
            <a:avLst/>
          </a:prstGeom>
          <a:noFill/>
        </p:spPr>
        <p:txBody>
          <a:bodyPr wrap="square" rtlCol="0">
            <a:spAutoFit/>
          </a:bodyPr>
          <a:lstStyle/>
          <a:p>
            <a:r>
              <a:rPr lang="pt-BR" sz="1000" dirty="0"/>
              <a:t>16</a:t>
            </a:r>
          </a:p>
          <a:p>
            <a:r>
              <a:rPr lang="pt-BR" sz="1000" dirty="0" err="1"/>
              <a:t>indiv</a:t>
            </a:r>
            <a:endParaRPr lang="en-US" sz="1000" dirty="0"/>
          </a:p>
        </p:txBody>
      </p:sp>
      <p:sp>
        <p:nvSpPr>
          <p:cNvPr id="8" name="CaixaDeTexto 7"/>
          <p:cNvSpPr txBox="1"/>
          <p:nvPr/>
        </p:nvSpPr>
        <p:spPr>
          <a:xfrm>
            <a:off x="650974" y="4256424"/>
            <a:ext cx="536650" cy="400110"/>
          </a:xfrm>
          <a:prstGeom prst="rect">
            <a:avLst/>
          </a:prstGeom>
          <a:noFill/>
        </p:spPr>
        <p:txBody>
          <a:bodyPr wrap="square" rtlCol="0">
            <a:spAutoFit/>
          </a:bodyPr>
          <a:lstStyle/>
          <a:p>
            <a:r>
              <a:rPr lang="pt-BR" sz="1000" dirty="0"/>
              <a:t>22</a:t>
            </a:r>
          </a:p>
          <a:p>
            <a:r>
              <a:rPr lang="pt-BR" sz="1000" dirty="0" err="1"/>
              <a:t>indiv</a:t>
            </a:r>
            <a:endParaRPr lang="en-US" sz="1000" dirty="0"/>
          </a:p>
        </p:txBody>
      </p:sp>
      <p:sp>
        <p:nvSpPr>
          <p:cNvPr id="9" name="CaixaDeTexto 8"/>
          <p:cNvSpPr txBox="1"/>
          <p:nvPr/>
        </p:nvSpPr>
        <p:spPr>
          <a:xfrm>
            <a:off x="650974" y="4980955"/>
            <a:ext cx="1328738" cy="954107"/>
          </a:xfrm>
          <a:prstGeom prst="rect">
            <a:avLst/>
          </a:prstGeom>
          <a:noFill/>
        </p:spPr>
        <p:txBody>
          <a:bodyPr wrap="square" rtlCol="0">
            <a:spAutoFit/>
          </a:bodyPr>
          <a:lstStyle/>
          <a:p>
            <a:r>
              <a:rPr lang="pt-BR" sz="1400" dirty="0">
                <a:solidFill>
                  <a:srgbClr val="002060"/>
                </a:solidFill>
              </a:rPr>
              <a:t>45,760</a:t>
            </a:r>
          </a:p>
          <a:p>
            <a:r>
              <a:rPr lang="pt-BR" sz="1400" dirty="0" err="1">
                <a:solidFill>
                  <a:srgbClr val="002060"/>
                </a:solidFill>
              </a:rPr>
              <a:t>Potential</a:t>
            </a:r>
            <a:r>
              <a:rPr lang="pt-BR" sz="1400" dirty="0">
                <a:solidFill>
                  <a:srgbClr val="002060"/>
                </a:solidFill>
              </a:rPr>
              <a:t> </a:t>
            </a:r>
            <a:r>
              <a:rPr lang="pt-BR" sz="1400" dirty="0" err="1">
                <a:solidFill>
                  <a:srgbClr val="002060"/>
                </a:solidFill>
              </a:rPr>
              <a:t>aicraft</a:t>
            </a:r>
            <a:endParaRPr lang="pt-BR" sz="1400" dirty="0">
              <a:solidFill>
                <a:srgbClr val="002060"/>
              </a:solidFill>
            </a:endParaRPr>
          </a:p>
          <a:p>
            <a:r>
              <a:rPr lang="pt-BR" sz="1400" dirty="0" err="1">
                <a:solidFill>
                  <a:srgbClr val="002060"/>
                </a:solidFill>
              </a:rPr>
              <a:t>Combinations</a:t>
            </a:r>
            <a:r>
              <a:rPr lang="pt-BR" sz="1400" dirty="0">
                <a:solidFill>
                  <a:srgbClr val="002060"/>
                </a:solidFill>
              </a:rPr>
              <a:t>!</a:t>
            </a:r>
            <a:endParaRPr lang="en-US" sz="14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731917150"/>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108</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DE14D98B-2B1B-4B24-AE58-3078662BDC52}"/>
              </a:ext>
            </a:extLst>
          </p:cNvPr>
          <p:cNvPicPr>
            <a:picLocks noChangeAspect="1"/>
          </p:cNvPicPr>
          <p:nvPr/>
        </p:nvPicPr>
        <p:blipFill>
          <a:blip r:embed="rId2"/>
          <a:stretch>
            <a:fillRect/>
          </a:stretch>
        </p:blipFill>
        <p:spPr>
          <a:xfrm>
            <a:off x="403439" y="3251836"/>
            <a:ext cx="8435761" cy="3478436"/>
          </a:xfrm>
          <a:prstGeom prst="rect">
            <a:avLst/>
          </a:prstGeom>
        </p:spPr>
      </p:pic>
      <p:pic>
        <p:nvPicPr>
          <p:cNvPr id="8" name="Imagem 7">
            <a:extLst>
              <a:ext uri="{FF2B5EF4-FFF2-40B4-BE49-F238E27FC236}">
                <a16:creationId xmlns:a16="http://schemas.microsoft.com/office/drawing/2014/main" id="{21AC5E5F-5FB5-41E2-B6C7-13EDDBD0BCFE}"/>
              </a:ext>
            </a:extLst>
          </p:cNvPr>
          <p:cNvPicPr>
            <a:picLocks noChangeAspect="1"/>
          </p:cNvPicPr>
          <p:nvPr/>
        </p:nvPicPr>
        <p:blipFill>
          <a:blip r:embed="rId3"/>
          <a:stretch>
            <a:fillRect/>
          </a:stretch>
        </p:blipFill>
        <p:spPr>
          <a:xfrm>
            <a:off x="887717" y="939276"/>
            <a:ext cx="7467203" cy="2468811"/>
          </a:xfrm>
          <a:prstGeom prst="rect">
            <a:avLst/>
          </a:prstGeom>
        </p:spPr>
      </p:pic>
      <p:sp>
        <p:nvSpPr>
          <p:cNvPr id="11" name="Retângulo 10">
            <a:extLst>
              <a:ext uri="{FF2B5EF4-FFF2-40B4-BE49-F238E27FC236}">
                <a16:creationId xmlns:a16="http://schemas.microsoft.com/office/drawing/2014/main" id="{76B53134-F814-4C59-941E-12D353024BC4}"/>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1315547201"/>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109</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D083CDA5-C7DE-4F45-BE8C-14EF200F668D}"/>
              </a:ext>
            </a:extLst>
          </p:cNvPr>
          <p:cNvPicPr>
            <a:picLocks noChangeAspect="1"/>
          </p:cNvPicPr>
          <p:nvPr/>
        </p:nvPicPr>
        <p:blipFill>
          <a:blip r:embed="rId2"/>
          <a:stretch>
            <a:fillRect/>
          </a:stretch>
        </p:blipFill>
        <p:spPr>
          <a:xfrm>
            <a:off x="0" y="1173113"/>
            <a:ext cx="7179535" cy="2035421"/>
          </a:xfrm>
          <a:prstGeom prst="rect">
            <a:avLst/>
          </a:prstGeom>
        </p:spPr>
      </p:pic>
      <p:pic>
        <p:nvPicPr>
          <p:cNvPr id="12" name="Imagem 11">
            <a:extLst>
              <a:ext uri="{FF2B5EF4-FFF2-40B4-BE49-F238E27FC236}">
                <a16:creationId xmlns:a16="http://schemas.microsoft.com/office/drawing/2014/main" id="{334325AF-843C-4141-BB5E-178D238B1088}"/>
              </a:ext>
            </a:extLst>
          </p:cNvPr>
          <p:cNvPicPr>
            <a:picLocks noChangeAspect="1"/>
          </p:cNvPicPr>
          <p:nvPr/>
        </p:nvPicPr>
        <p:blipFill>
          <a:blip r:embed="rId3"/>
          <a:stretch>
            <a:fillRect/>
          </a:stretch>
        </p:blipFill>
        <p:spPr>
          <a:xfrm>
            <a:off x="3714437" y="1209866"/>
            <a:ext cx="7907813" cy="1961916"/>
          </a:xfrm>
          <a:prstGeom prst="rect">
            <a:avLst/>
          </a:prstGeom>
        </p:spPr>
      </p:pic>
      <p:pic>
        <p:nvPicPr>
          <p:cNvPr id="13" name="Imagem 12">
            <a:extLst>
              <a:ext uri="{FF2B5EF4-FFF2-40B4-BE49-F238E27FC236}">
                <a16:creationId xmlns:a16="http://schemas.microsoft.com/office/drawing/2014/main" id="{13C97585-D4FF-4047-AB21-413EE7C4C695}"/>
              </a:ext>
            </a:extLst>
          </p:cNvPr>
          <p:cNvPicPr>
            <a:picLocks noChangeAspect="1"/>
          </p:cNvPicPr>
          <p:nvPr/>
        </p:nvPicPr>
        <p:blipFill>
          <a:blip r:embed="rId4"/>
          <a:stretch>
            <a:fillRect/>
          </a:stretch>
        </p:blipFill>
        <p:spPr>
          <a:xfrm>
            <a:off x="1187624" y="3165181"/>
            <a:ext cx="7374710" cy="2340074"/>
          </a:xfrm>
          <a:prstGeom prst="rect">
            <a:avLst/>
          </a:prstGeom>
        </p:spPr>
      </p:pic>
      <p:sp>
        <p:nvSpPr>
          <p:cNvPr id="14" name="Retângulo 13">
            <a:extLst>
              <a:ext uri="{FF2B5EF4-FFF2-40B4-BE49-F238E27FC236}">
                <a16:creationId xmlns:a16="http://schemas.microsoft.com/office/drawing/2014/main" id="{5861A10D-BE20-41DF-A6F0-567082C93C37}"/>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257488382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3096344" cy="461665"/>
          </a:xfrm>
          <a:prstGeom prst="rect">
            <a:avLst/>
          </a:prstGeom>
          <a:noFill/>
        </p:spPr>
        <p:txBody>
          <a:bodyPr wrap="square" rtlCol="0">
            <a:spAutoFit/>
          </a:bodyPr>
          <a:lstStyle/>
          <a:p>
            <a:r>
              <a:rPr lang="pt-BR" sz="2400" b="1" dirty="0" err="1"/>
              <a:t>Research</a:t>
            </a:r>
            <a:r>
              <a:rPr lang="pt-BR" sz="2400" b="1" dirty="0"/>
              <a:t> </a:t>
            </a:r>
            <a:r>
              <a:rPr lang="pt-BR" sz="2400" b="1" dirty="0" err="1"/>
              <a:t>Objectives</a:t>
            </a:r>
            <a:endParaRPr lang="pt-BR" sz="2400" b="1" dirty="0"/>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11</a:t>
            </a:fld>
            <a:endParaRPr kumimoji="0" lang="en-US" dirty="0"/>
          </a:p>
        </p:txBody>
      </p:sp>
      <p:sp>
        <p:nvSpPr>
          <p:cNvPr id="8" name="Rectangle 1">
            <a:extLst>
              <a:ext uri="{FF2B5EF4-FFF2-40B4-BE49-F238E27FC236}">
                <a16:creationId xmlns:a16="http://schemas.microsoft.com/office/drawing/2014/main" id="{49A582F8-5603-405D-9695-597A7FC17147}"/>
              </a:ext>
            </a:extLst>
          </p:cNvPr>
          <p:cNvSpPr/>
          <p:nvPr/>
        </p:nvSpPr>
        <p:spPr>
          <a:xfrm>
            <a:off x="1115616" y="2132856"/>
            <a:ext cx="7560840" cy="3785652"/>
          </a:xfrm>
          <a:prstGeom prst="rect">
            <a:avLst/>
          </a:prstGeom>
        </p:spPr>
        <p:txBody>
          <a:bodyPr wrap="square">
            <a:spAutoFit/>
          </a:bodyPr>
          <a:lstStyle/>
          <a:p>
            <a:pPr marL="342900" lvl="0" indent="-342900">
              <a:buFont typeface="+mj-lt"/>
              <a:buAutoNum type="arabicPeriod"/>
            </a:pPr>
            <a:r>
              <a:rPr lang="en-US" sz="1600" kern="0" dirty="0"/>
              <a:t>Development of an innovative airplane calculator for conceptual design considering:</a:t>
            </a:r>
          </a:p>
          <a:p>
            <a:pPr marL="800100" lvl="1" indent="-342900">
              <a:buClr>
                <a:srgbClr val="002060"/>
              </a:buClr>
              <a:buFont typeface="Wingdings" panose="05000000000000000000" pitchFamily="2" charset="2"/>
              <a:buChar char="§"/>
            </a:pPr>
            <a:r>
              <a:rPr lang="en-US" sz="1600" kern="0" dirty="0"/>
              <a:t>Preliminary structural sizing;</a:t>
            </a:r>
          </a:p>
          <a:p>
            <a:pPr marL="800100" lvl="1" indent="-342900">
              <a:buClr>
                <a:srgbClr val="002060"/>
              </a:buClr>
              <a:buFont typeface="Wingdings" panose="05000000000000000000" pitchFamily="2" charset="2"/>
              <a:buChar char="§"/>
            </a:pPr>
            <a:r>
              <a:rPr lang="en-US" sz="1600" kern="0" dirty="0"/>
              <a:t>Enhanced tail sizing, CG estimation and Landing Gear sizing methods;</a:t>
            </a:r>
          </a:p>
          <a:p>
            <a:pPr marL="800100" lvl="1" indent="-342900">
              <a:buClr>
                <a:srgbClr val="002060"/>
              </a:buClr>
              <a:buFont typeface="Wingdings" panose="05000000000000000000" pitchFamily="2" charset="2"/>
              <a:buChar char="§"/>
            </a:pPr>
            <a:r>
              <a:rPr lang="en-US" sz="1600" kern="0" dirty="0"/>
              <a:t>Certification design envelope limitations;</a:t>
            </a:r>
          </a:p>
          <a:p>
            <a:pPr marL="800100" lvl="1" indent="-342900">
              <a:buClr>
                <a:srgbClr val="002060"/>
              </a:buClr>
              <a:buFont typeface="Wingdings" panose="05000000000000000000" pitchFamily="2" charset="2"/>
              <a:buChar char="§"/>
            </a:pPr>
            <a:r>
              <a:rPr lang="en-US" sz="1600" kern="0" dirty="0"/>
              <a:t>Use of Artificial Neural Network (ANN) for the calculation of the drag polar (including in the transonic regime) ;</a:t>
            </a:r>
          </a:p>
          <a:p>
            <a:pPr marL="800100" lvl="1" indent="-342900">
              <a:buClr>
                <a:srgbClr val="002060"/>
              </a:buClr>
              <a:buFont typeface="Wingdings" panose="05000000000000000000" pitchFamily="2" charset="2"/>
              <a:buChar char="§"/>
            </a:pPr>
            <a:r>
              <a:rPr lang="en-US" sz="1600" kern="0" dirty="0"/>
              <a:t>Use of realistic turbofan engine thermodynamic model, including 3D compressor mapping;</a:t>
            </a:r>
          </a:p>
          <a:p>
            <a:pPr marL="342900" indent="-342900">
              <a:buFont typeface="+mj-lt"/>
              <a:buAutoNum type="arabicPeriod"/>
            </a:pPr>
            <a:r>
              <a:rPr lang="en-US" sz="1600" kern="0" dirty="0"/>
              <a:t>Development of a </a:t>
            </a:r>
            <a:r>
              <a:rPr lang="en-US" sz="1600" kern="0" dirty="0">
                <a:solidFill>
                  <a:srgbClr val="002060"/>
                </a:solidFill>
              </a:rPr>
              <a:t>Mission Analysis Module</a:t>
            </a:r>
            <a:r>
              <a:rPr lang="en-US" sz="1600" kern="0" dirty="0"/>
              <a:t>, considering optimum performance profile, realistic dispatch requirements and airspace/airport characteristics;</a:t>
            </a:r>
          </a:p>
          <a:p>
            <a:pPr marL="342900" lvl="0" indent="-342900">
              <a:buFont typeface="+mj-lt"/>
              <a:buAutoNum type="arabicPeriod"/>
            </a:pPr>
            <a:r>
              <a:rPr lang="en-US" sz="1600" kern="0" dirty="0"/>
              <a:t>Design of </a:t>
            </a:r>
            <a:r>
              <a:rPr lang="en-US" sz="1600" kern="0" dirty="0">
                <a:solidFill>
                  <a:srgbClr val="002060"/>
                </a:solidFill>
              </a:rPr>
              <a:t>optimal airplane that fits into a fixed airline network </a:t>
            </a:r>
            <a:r>
              <a:rPr lang="en-US" sz="1600" kern="0" dirty="0"/>
              <a:t>and given passenger demand;</a:t>
            </a:r>
          </a:p>
          <a:p>
            <a:pPr marL="342900" lvl="0" indent="-342900">
              <a:buFont typeface="+mj-lt"/>
              <a:buAutoNum type="arabicPeriod"/>
            </a:pPr>
            <a:r>
              <a:rPr lang="en-US" sz="1600" kern="0" dirty="0"/>
              <a:t>Design of </a:t>
            </a:r>
            <a:r>
              <a:rPr lang="en-US" sz="1600" kern="0" dirty="0">
                <a:solidFill>
                  <a:srgbClr val="002060"/>
                </a:solidFill>
              </a:rPr>
              <a:t>optimal airline network for a desired or given fleet of airplanes </a:t>
            </a:r>
            <a:r>
              <a:rPr lang="en-US" sz="1600" kern="0" dirty="0"/>
              <a:t>, based on a appropriate passenger demand model;</a:t>
            </a:r>
          </a:p>
          <a:p>
            <a:pPr marL="342900" lvl="0" indent="-342900">
              <a:buFont typeface="+mj-lt"/>
              <a:buAutoNum type="arabicPeriod"/>
            </a:pPr>
            <a:r>
              <a:rPr lang="en-US" sz="1600" kern="0" dirty="0">
                <a:solidFill>
                  <a:srgbClr val="002060"/>
                </a:solidFill>
              </a:rPr>
              <a:t>Integrated optimal design of network and airplane</a:t>
            </a:r>
            <a:r>
              <a:rPr lang="en-US" sz="1600" kern="0" dirty="0"/>
              <a:t>;</a:t>
            </a:r>
          </a:p>
        </p:txBody>
      </p:sp>
      <p:sp>
        <p:nvSpPr>
          <p:cNvPr id="7" name="Retângulo 6">
            <a:extLst>
              <a:ext uri="{FF2B5EF4-FFF2-40B4-BE49-F238E27FC236}">
                <a16:creationId xmlns:a16="http://schemas.microsoft.com/office/drawing/2014/main" id="{4F577506-BAE7-43F4-904C-6F90281C92C0}"/>
              </a:ext>
            </a:extLst>
          </p:cNvPr>
          <p:cNvSpPr/>
          <p:nvPr/>
        </p:nvSpPr>
        <p:spPr>
          <a:xfrm>
            <a:off x="729928" y="764704"/>
            <a:ext cx="8109272" cy="1631216"/>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kern="0" dirty="0"/>
              <a:t>The main goal of this research project is the </a:t>
            </a:r>
            <a:r>
              <a:rPr lang="en-US" kern="0" dirty="0">
                <a:solidFill>
                  <a:srgbClr val="002060"/>
                </a:solidFill>
              </a:rPr>
              <a:t>development of a Multidisciplinary Design Optimization (MDO) framework that incorporates a highly detailed airplane model and optimization of airline networks.</a:t>
            </a:r>
          </a:p>
          <a:p>
            <a:pPr marL="285750" indent="-285750" algn="just">
              <a:spcBef>
                <a:spcPts val="300"/>
              </a:spcBef>
              <a:spcAft>
                <a:spcPts val="300"/>
              </a:spcAft>
              <a:buClr>
                <a:srgbClr val="002060"/>
              </a:buClr>
              <a:buFont typeface="Wingdings" panose="05000000000000000000" pitchFamily="2" charset="2"/>
              <a:buChar char="§"/>
            </a:pPr>
            <a:r>
              <a:rPr lang="en-US" kern="0" dirty="0"/>
              <a:t>Under this scope the following achievements are envisioned:</a:t>
            </a:r>
          </a:p>
          <a:p>
            <a:pPr marL="285750" indent="-285750" algn="just">
              <a:spcBef>
                <a:spcPts val="300"/>
              </a:spcBef>
              <a:spcAft>
                <a:spcPts val="300"/>
              </a:spcAft>
              <a:buClr>
                <a:srgbClr val="002060"/>
              </a:buClr>
              <a:buFont typeface="Wingdings" panose="05000000000000000000" pitchFamily="2" charset="2"/>
              <a:buChar char="§"/>
            </a:pPr>
            <a:endParaRPr lang="pt-BR" kern="0" dirty="0"/>
          </a:p>
        </p:txBody>
      </p:sp>
    </p:spTree>
    <p:extLst>
      <p:ext uri="{BB962C8B-B14F-4D97-AF65-F5344CB8AC3E}">
        <p14:creationId xmlns:p14="http://schemas.microsoft.com/office/powerpoint/2010/main" val="202640874"/>
      </p:ext>
    </p:extLst>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110</a:t>
            </a:fld>
            <a:endParaRPr kumimoji="0" lang="en-US" dirty="0"/>
          </a:p>
        </p:txBody>
      </p:sp>
      <p:pic>
        <p:nvPicPr>
          <p:cNvPr id="10" name="Imagem 9">
            <a:extLst>
              <a:ext uri="{FF2B5EF4-FFF2-40B4-BE49-F238E27FC236}">
                <a16:creationId xmlns:a16="http://schemas.microsoft.com/office/drawing/2014/main" id="{80017ADE-BCAF-4383-AAC4-3887AFCF3CD4}"/>
              </a:ext>
            </a:extLst>
          </p:cNvPr>
          <p:cNvPicPr>
            <a:picLocks noChangeAspect="1"/>
          </p:cNvPicPr>
          <p:nvPr/>
        </p:nvPicPr>
        <p:blipFill>
          <a:blip r:embed="rId2"/>
          <a:stretch>
            <a:fillRect/>
          </a:stretch>
        </p:blipFill>
        <p:spPr>
          <a:xfrm>
            <a:off x="971600" y="1361627"/>
            <a:ext cx="7739257" cy="3895822"/>
          </a:xfrm>
          <a:prstGeom prst="rect">
            <a:avLst/>
          </a:prstGeom>
        </p:spPr>
      </p:pic>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734569"/>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111</a:t>
            </a:fld>
            <a:endParaRPr kumimoji="0" lang="en-US" dirty="0"/>
          </a:p>
        </p:txBody>
      </p:sp>
      <p:pic>
        <p:nvPicPr>
          <p:cNvPr id="10" name="Imagem 9">
            <a:extLst>
              <a:ext uri="{FF2B5EF4-FFF2-40B4-BE49-F238E27FC236}">
                <a16:creationId xmlns:a16="http://schemas.microsoft.com/office/drawing/2014/main" id="{0B3E8674-B166-4826-865A-777480348961}"/>
              </a:ext>
            </a:extLst>
          </p:cNvPr>
          <p:cNvPicPr>
            <a:picLocks noChangeAspect="1"/>
          </p:cNvPicPr>
          <p:nvPr/>
        </p:nvPicPr>
        <p:blipFill>
          <a:blip r:embed="rId2"/>
          <a:stretch>
            <a:fillRect/>
          </a:stretch>
        </p:blipFill>
        <p:spPr>
          <a:xfrm>
            <a:off x="52708" y="1232756"/>
            <a:ext cx="9091292" cy="4392488"/>
          </a:xfrm>
          <a:prstGeom prst="rect">
            <a:avLst/>
          </a:prstGeom>
        </p:spPr>
      </p:pic>
      <p:sp>
        <p:nvSpPr>
          <p:cNvPr id="5" name="CaixaDeTexto 4">
            <a:extLst>
              <a:ext uri="{FF2B5EF4-FFF2-40B4-BE49-F238E27FC236}">
                <a16:creationId xmlns:a16="http://schemas.microsoft.com/office/drawing/2014/main" id="{ABAAE29A-9886-4431-B112-507FC4B9D4E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678533216"/>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112</a:t>
            </a:fld>
            <a:endParaRPr kumimoji="0" lang="en-US" dirty="0"/>
          </a:p>
        </p:txBody>
      </p:sp>
      <p:pic>
        <p:nvPicPr>
          <p:cNvPr id="5" name="Imagem 4">
            <a:extLst>
              <a:ext uri="{FF2B5EF4-FFF2-40B4-BE49-F238E27FC236}">
                <a16:creationId xmlns:a16="http://schemas.microsoft.com/office/drawing/2014/main" id="{E1FED95F-4B4A-4BFF-AD35-55BBDCC1F8C3}"/>
              </a:ext>
            </a:extLst>
          </p:cNvPr>
          <p:cNvPicPr>
            <a:picLocks noChangeAspect="1"/>
          </p:cNvPicPr>
          <p:nvPr/>
        </p:nvPicPr>
        <p:blipFill>
          <a:blip r:embed="rId2"/>
          <a:stretch>
            <a:fillRect/>
          </a:stretch>
        </p:blipFill>
        <p:spPr>
          <a:xfrm>
            <a:off x="655102" y="1413947"/>
            <a:ext cx="8228207" cy="4030106"/>
          </a:xfrm>
          <a:prstGeom prst="rect">
            <a:avLst/>
          </a:prstGeom>
        </p:spPr>
      </p:pic>
      <p:sp>
        <p:nvSpPr>
          <p:cNvPr id="7" name="CaixaDeTexto 6">
            <a:extLst>
              <a:ext uri="{FF2B5EF4-FFF2-40B4-BE49-F238E27FC236}">
                <a16:creationId xmlns:a16="http://schemas.microsoft.com/office/drawing/2014/main" id="{DBD587B4-A757-4B3F-B5E0-1815B7C0C15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78112164"/>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113</a:t>
            </a:fld>
            <a:endParaRPr kumimoji="0" lang="en-US" dirty="0"/>
          </a:p>
        </p:txBody>
      </p:sp>
      <p:pic>
        <p:nvPicPr>
          <p:cNvPr id="2" name="Imagem 1">
            <a:extLst>
              <a:ext uri="{FF2B5EF4-FFF2-40B4-BE49-F238E27FC236}">
                <a16:creationId xmlns:a16="http://schemas.microsoft.com/office/drawing/2014/main" id="{FE054700-47DA-46F4-B854-B6E983FB2092}"/>
              </a:ext>
            </a:extLst>
          </p:cNvPr>
          <p:cNvPicPr>
            <a:picLocks noChangeAspect="1"/>
          </p:cNvPicPr>
          <p:nvPr/>
        </p:nvPicPr>
        <p:blipFill>
          <a:blip r:embed="rId2"/>
          <a:stretch>
            <a:fillRect/>
          </a:stretch>
        </p:blipFill>
        <p:spPr>
          <a:xfrm>
            <a:off x="-19585" y="1484784"/>
            <a:ext cx="9351105" cy="4214327"/>
          </a:xfrm>
          <a:prstGeom prst="rect">
            <a:avLst/>
          </a:prstGeom>
        </p:spPr>
      </p:pic>
      <p:sp>
        <p:nvSpPr>
          <p:cNvPr id="5" name="CaixaDeTexto 4">
            <a:extLst>
              <a:ext uri="{FF2B5EF4-FFF2-40B4-BE49-F238E27FC236}">
                <a16:creationId xmlns:a16="http://schemas.microsoft.com/office/drawing/2014/main" id="{F6117EE9-887A-4ED8-91C4-E72AD0135948}"/>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16007734"/>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528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pic>
        <p:nvPicPr>
          <p:cNvPr id="2" name="Imagem 1">
            <a:extLst>
              <a:ext uri="{FF2B5EF4-FFF2-40B4-BE49-F238E27FC236}">
                <a16:creationId xmlns:a16="http://schemas.microsoft.com/office/drawing/2014/main" id="{76272B49-43E8-4B46-813E-BFFBBFE7EBDC}"/>
              </a:ext>
            </a:extLst>
          </p:cNvPr>
          <p:cNvPicPr>
            <a:picLocks noChangeAspect="1"/>
          </p:cNvPicPr>
          <p:nvPr/>
        </p:nvPicPr>
        <p:blipFill>
          <a:blip r:embed="rId2"/>
          <a:stretch>
            <a:fillRect/>
          </a:stretch>
        </p:blipFill>
        <p:spPr>
          <a:xfrm>
            <a:off x="1475656" y="1433704"/>
            <a:ext cx="6624736" cy="4136222"/>
          </a:xfrm>
          <a:prstGeom prst="rect">
            <a:avLst/>
          </a:prstGeom>
        </p:spPr>
      </p:pic>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435175540"/>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115</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55102" y="786706"/>
            <a:ext cx="4688138" cy="400110"/>
          </a:xfrm>
          <a:prstGeom prst="rect">
            <a:avLst/>
          </a:prstGeom>
          <a:noFill/>
        </p:spPr>
        <p:txBody>
          <a:bodyPr wrap="square" rtlCol="0">
            <a:spAutoFit/>
          </a:bodyPr>
          <a:lstStyle/>
          <a:p>
            <a:r>
              <a:rPr lang="pt-BR" sz="2000" dirty="0"/>
              <a:t>Pareto Front </a:t>
            </a:r>
            <a:r>
              <a:rPr lang="pt-BR" sz="2000" dirty="0" err="1"/>
              <a:t>Statistics</a:t>
            </a:r>
            <a:r>
              <a:rPr lang="pt-BR" sz="2000" dirty="0"/>
              <a:t> </a:t>
            </a:r>
          </a:p>
        </p:txBody>
      </p:sp>
      <p:pic>
        <p:nvPicPr>
          <p:cNvPr id="8" name="Imagem 7">
            <a:extLst>
              <a:ext uri="{FF2B5EF4-FFF2-40B4-BE49-F238E27FC236}">
                <a16:creationId xmlns:a16="http://schemas.microsoft.com/office/drawing/2014/main" id="{441A87BA-74B7-48DB-87DE-0AFF632E4F99}"/>
              </a:ext>
            </a:extLst>
          </p:cNvPr>
          <p:cNvPicPr>
            <a:picLocks noChangeAspect="1"/>
          </p:cNvPicPr>
          <p:nvPr/>
        </p:nvPicPr>
        <p:blipFill>
          <a:blip r:embed="rId2"/>
          <a:stretch>
            <a:fillRect/>
          </a:stretch>
        </p:blipFill>
        <p:spPr>
          <a:xfrm>
            <a:off x="628037" y="986761"/>
            <a:ext cx="8159080" cy="3024336"/>
          </a:xfrm>
          <a:prstGeom prst="rect">
            <a:avLst/>
          </a:prstGeom>
        </p:spPr>
      </p:pic>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6" name="Imagem 5">
            <a:extLst>
              <a:ext uri="{FF2B5EF4-FFF2-40B4-BE49-F238E27FC236}">
                <a16:creationId xmlns:a16="http://schemas.microsoft.com/office/drawing/2014/main" id="{D35093E0-5EEF-4BE2-94EF-1235921687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7581" y="3827807"/>
            <a:ext cx="6408712" cy="2243487"/>
          </a:xfrm>
          <a:prstGeom prst="rect">
            <a:avLst/>
          </a:prstGeom>
          <a:noFill/>
          <a:ln>
            <a:noFill/>
          </a:ln>
        </p:spPr>
      </p:pic>
    </p:spTree>
    <p:extLst>
      <p:ext uri="{BB962C8B-B14F-4D97-AF65-F5344CB8AC3E}">
        <p14:creationId xmlns:p14="http://schemas.microsoft.com/office/powerpoint/2010/main" val="3711872311"/>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116</a:t>
            </a:fld>
            <a:endParaRPr kumimoji="0" lang="en-US" dirty="0"/>
          </a:p>
        </p:txBody>
      </p:sp>
      <p:pic>
        <p:nvPicPr>
          <p:cNvPr id="3" name="Imagem 2">
            <a:extLst>
              <a:ext uri="{FF2B5EF4-FFF2-40B4-BE49-F238E27FC236}">
                <a16:creationId xmlns:a16="http://schemas.microsoft.com/office/drawing/2014/main" id="{A506EEF3-E90C-45E1-8360-683BDAA854C6}"/>
              </a:ext>
            </a:extLst>
          </p:cNvPr>
          <p:cNvPicPr>
            <a:picLocks noChangeAspect="1"/>
          </p:cNvPicPr>
          <p:nvPr/>
        </p:nvPicPr>
        <p:blipFill>
          <a:blip r:embed="rId2"/>
          <a:stretch>
            <a:fillRect/>
          </a:stretch>
        </p:blipFill>
        <p:spPr>
          <a:xfrm>
            <a:off x="1475656" y="737535"/>
            <a:ext cx="6365170" cy="5577957"/>
          </a:xfrm>
          <a:prstGeom prst="rect">
            <a:avLst/>
          </a:prstGeom>
        </p:spPr>
      </p:pic>
      <p:sp>
        <p:nvSpPr>
          <p:cNvPr id="5" name="CaixaDeTexto 4">
            <a:extLst>
              <a:ext uri="{FF2B5EF4-FFF2-40B4-BE49-F238E27FC236}">
                <a16:creationId xmlns:a16="http://schemas.microsoft.com/office/drawing/2014/main" id="{2AA0B15C-731B-4D0B-8D25-4317FEC5941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979637987"/>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9A0CBCF5-1F02-4394-A78D-61969F197C99}"/>
              </a:ext>
            </a:extLst>
          </p:cNvPr>
          <p:cNvPicPr>
            <a:picLocks noChangeAspect="1"/>
          </p:cNvPicPr>
          <p:nvPr/>
        </p:nvPicPr>
        <p:blipFill>
          <a:blip r:embed="rId2"/>
          <a:stretch>
            <a:fillRect/>
          </a:stretch>
        </p:blipFill>
        <p:spPr>
          <a:xfrm>
            <a:off x="749554" y="1909092"/>
            <a:ext cx="8215383" cy="3039816"/>
          </a:xfrm>
          <a:prstGeom prst="rect">
            <a:avLst/>
          </a:prstGeom>
        </p:spPr>
      </p:pic>
    </p:spTree>
    <p:extLst>
      <p:ext uri="{BB962C8B-B14F-4D97-AF65-F5344CB8AC3E}">
        <p14:creationId xmlns:p14="http://schemas.microsoft.com/office/powerpoint/2010/main" val="1521732383"/>
      </p:ext>
    </p:extLst>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59CBC01E-4BD4-40CB-88C2-072E4FA6A3CF}"/>
              </a:ext>
            </a:extLst>
          </p:cNvPr>
          <p:cNvPicPr>
            <a:picLocks noChangeAspect="1"/>
          </p:cNvPicPr>
          <p:nvPr/>
        </p:nvPicPr>
        <p:blipFill>
          <a:blip r:embed="rId2"/>
          <a:stretch>
            <a:fillRect/>
          </a:stretch>
        </p:blipFill>
        <p:spPr>
          <a:xfrm>
            <a:off x="827584" y="1465622"/>
            <a:ext cx="8179244" cy="3456384"/>
          </a:xfrm>
          <a:prstGeom prst="rect">
            <a:avLst/>
          </a:prstGeom>
        </p:spPr>
      </p:pic>
      <p:sp>
        <p:nvSpPr>
          <p:cNvPr id="7" name="CaixaDeTexto 6">
            <a:extLst>
              <a:ext uri="{FF2B5EF4-FFF2-40B4-BE49-F238E27FC236}">
                <a16:creationId xmlns:a16="http://schemas.microsoft.com/office/drawing/2014/main" id="{A0633B37-98F2-4C73-AEC9-4DE87E7D46E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077955355"/>
      </p:ext>
    </p:extLst>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8" name="Imagem 7">
            <a:extLst>
              <a:ext uri="{FF2B5EF4-FFF2-40B4-BE49-F238E27FC236}">
                <a16:creationId xmlns:a16="http://schemas.microsoft.com/office/drawing/2014/main" id="{B6310B29-8B34-43B6-997D-41967B638785}"/>
              </a:ext>
            </a:extLst>
          </p:cNvPr>
          <p:cNvPicPr>
            <a:picLocks noChangeAspect="1"/>
          </p:cNvPicPr>
          <p:nvPr/>
        </p:nvPicPr>
        <p:blipFill>
          <a:blip r:embed="rId2"/>
          <a:stretch>
            <a:fillRect/>
          </a:stretch>
        </p:blipFill>
        <p:spPr>
          <a:xfrm>
            <a:off x="827584" y="1757538"/>
            <a:ext cx="7910748" cy="3342923"/>
          </a:xfrm>
          <a:prstGeom prst="rect">
            <a:avLst/>
          </a:prstGeom>
        </p:spPr>
      </p:pic>
      <p:sp>
        <p:nvSpPr>
          <p:cNvPr id="7" name="CaixaDeTexto 6">
            <a:extLst>
              <a:ext uri="{FF2B5EF4-FFF2-40B4-BE49-F238E27FC236}">
                <a16:creationId xmlns:a16="http://schemas.microsoft.com/office/drawing/2014/main" id="{C6D70628-9A34-4D47-9D01-F0FEB0C0313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429202150"/>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Project Schedule</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12</a:t>
            </a:fld>
            <a:endParaRPr kumimoji="0" lang="en-US" dirty="0"/>
          </a:p>
        </p:txBody>
      </p:sp>
      <p:pic>
        <p:nvPicPr>
          <p:cNvPr id="5" name="Imagem 4">
            <a:extLst>
              <a:ext uri="{FF2B5EF4-FFF2-40B4-BE49-F238E27FC236}">
                <a16:creationId xmlns:a16="http://schemas.microsoft.com/office/drawing/2014/main" id="{632ACB37-9749-4D52-A565-7C84CBB8A7F2}"/>
              </a:ext>
            </a:extLst>
          </p:cNvPr>
          <p:cNvPicPr>
            <a:picLocks noChangeAspect="1"/>
          </p:cNvPicPr>
          <p:nvPr/>
        </p:nvPicPr>
        <p:blipFill>
          <a:blip r:embed="rId2"/>
          <a:stretch>
            <a:fillRect/>
          </a:stretch>
        </p:blipFill>
        <p:spPr>
          <a:xfrm>
            <a:off x="611560" y="908720"/>
            <a:ext cx="8280920" cy="4751244"/>
          </a:xfrm>
          <a:prstGeom prst="rect">
            <a:avLst/>
          </a:prstGeom>
        </p:spPr>
      </p:pic>
    </p:spTree>
    <p:extLst>
      <p:ext uri="{BB962C8B-B14F-4D97-AF65-F5344CB8AC3E}">
        <p14:creationId xmlns:p14="http://schemas.microsoft.com/office/powerpoint/2010/main" val="2852931419"/>
      </p:ext>
    </p:extLst>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BA376228-E77B-450A-8B04-588F4D922D9B}"/>
              </a:ext>
            </a:extLst>
          </p:cNvPr>
          <p:cNvPicPr>
            <a:picLocks noChangeAspect="1"/>
          </p:cNvPicPr>
          <p:nvPr/>
        </p:nvPicPr>
        <p:blipFill>
          <a:blip r:embed="rId2"/>
          <a:stretch>
            <a:fillRect/>
          </a:stretch>
        </p:blipFill>
        <p:spPr>
          <a:xfrm>
            <a:off x="932905" y="1452869"/>
            <a:ext cx="7913966" cy="3344283"/>
          </a:xfrm>
          <a:prstGeom prst="rect">
            <a:avLst/>
          </a:prstGeom>
        </p:spPr>
      </p:pic>
      <p:sp>
        <p:nvSpPr>
          <p:cNvPr id="7" name="CaixaDeTexto 6">
            <a:extLst>
              <a:ext uri="{FF2B5EF4-FFF2-40B4-BE49-F238E27FC236}">
                <a16:creationId xmlns:a16="http://schemas.microsoft.com/office/drawing/2014/main" id="{DDA461FA-A4CB-4469-A3EA-CDF1A16FA9A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60646507"/>
      </p:ext>
    </p:extLst>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87429" y="770518"/>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3" name="Imagem 2">
            <a:extLst>
              <a:ext uri="{FF2B5EF4-FFF2-40B4-BE49-F238E27FC236}">
                <a16:creationId xmlns:a16="http://schemas.microsoft.com/office/drawing/2014/main" id="{794DEE64-88BC-42B8-9732-1494126D7A16}"/>
              </a:ext>
            </a:extLst>
          </p:cNvPr>
          <p:cNvPicPr>
            <a:picLocks noChangeAspect="1"/>
          </p:cNvPicPr>
          <p:nvPr/>
        </p:nvPicPr>
        <p:blipFill>
          <a:blip r:embed="rId2"/>
          <a:stretch>
            <a:fillRect/>
          </a:stretch>
        </p:blipFill>
        <p:spPr>
          <a:xfrm>
            <a:off x="1115615" y="1314537"/>
            <a:ext cx="7527725" cy="4536504"/>
          </a:xfrm>
          <a:prstGeom prst="rect">
            <a:avLst/>
          </a:prstGeom>
        </p:spPr>
      </p:pic>
      <p:sp>
        <p:nvSpPr>
          <p:cNvPr id="7" name="CaixaDeTexto 6">
            <a:extLst>
              <a:ext uri="{FF2B5EF4-FFF2-40B4-BE49-F238E27FC236}">
                <a16:creationId xmlns:a16="http://schemas.microsoft.com/office/drawing/2014/main" id="{3EA9B720-3860-4DCA-A7EE-517CF7E3DDD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568876948"/>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E0DDAD56-2CA3-4520-854D-69C251902D13}"/>
              </a:ext>
            </a:extLst>
          </p:cNvPr>
          <p:cNvPicPr>
            <a:picLocks noChangeAspect="1"/>
          </p:cNvPicPr>
          <p:nvPr/>
        </p:nvPicPr>
        <p:blipFill>
          <a:blip r:embed="rId2"/>
          <a:stretch>
            <a:fillRect/>
          </a:stretch>
        </p:blipFill>
        <p:spPr>
          <a:xfrm>
            <a:off x="673405" y="1903648"/>
            <a:ext cx="8184098" cy="3050703"/>
          </a:xfrm>
          <a:prstGeom prst="rect">
            <a:avLst/>
          </a:prstGeom>
        </p:spPr>
      </p:pic>
    </p:spTree>
    <p:extLst>
      <p:ext uri="{BB962C8B-B14F-4D97-AF65-F5344CB8AC3E}">
        <p14:creationId xmlns:p14="http://schemas.microsoft.com/office/powerpoint/2010/main" val="2146760145"/>
      </p:ext>
    </p:extLst>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C9EE6DB0-D466-474E-A302-AD0BB0C88B6E}"/>
              </a:ext>
            </a:extLst>
          </p:cNvPr>
          <p:cNvPicPr>
            <a:picLocks noChangeAspect="1"/>
          </p:cNvPicPr>
          <p:nvPr/>
        </p:nvPicPr>
        <p:blipFill>
          <a:blip r:embed="rId2"/>
          <a:stretch>
            <a:fillRect/>
          </a:stretch>
        </p:blipFill>
        <p:spPr>
          <a:xfrm>
            <a:off x="945210" y="1452869"/>
            <a:ext cx="7913966" cy="3344283"/>
          </a:xfrm>
          <a:prstGeom prst="rect">
            <a:avLst/>
          </a:prstGeom>
        </p:spPr>
      </p:pic>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76846147"/>
      </p:ext>
    </p:extLst>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7EF59D2B-8847-4F2C-9A63-F42C952D5600}"/>
              </a:ext>
            </a:extLst>
          </p:cNvPr>
          <p:cNvPicPr>
            <a:picLocks noChangeAspect="1"/>
          </p:cNvPicPr>
          <p:nvPr/>
        </p:nvPicPr>
        <p:blipFill>
          <a:blip r:embed="rId2"/>
          <a:stretch>
            <a:fillRect/>
          </a:stretch>
        </p:blipFill>
        <p:spPr>
          <a:xfrm>
            <a:off x="827584" y="1628800"/>
            <a:ext cx="7838442" cy="3312368"/>
          </a:xfrm>
          <a:prstGeom prst="rect">
            <a:avLst/>
          </a:prstGeom>
        </p:spPr>
      </p:pic>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75616608"/>
      </p:ext>
    </p:extLst>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D4B68889-856A-41AF-B02B-A27DAADA5C83}"/>
              </a:ext>
            </a:extLst>
          </p:cNvPr>
          <p:cNvPicPr>
            <a:picLocks noChangeAspect="1"/>
          </p:cNvPicPr>
          <p:nvPr/>
        </p:nvPicPr>
        <p:blipFill>
          <a:blip r:embed="rId2"/>
          <a:stretch>
            <a:fillRect/>
          </a:stretch>
        </p:blipFill>
        <p:spPr>
          <a:xfrm>
            <a:off x="863691" y="1465039"/>
            <a:ext cx="7975509" cy="3560307"/>
          </a:xfrm>
          <a:prstGeom prst="rect">
            <a:avLst/>
          </a:prstGeom>
        </p:spPr>
      </p:pic>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27693939"/>
      </p:ext>
    </p:extLst>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pic>
        <p:nvPicPr>
          <p:cNvPr id="5" name="Imagem 4">
            <a:extLst>
              <a:ext uri="{FF2B5EF4-FFF2-40B4-BE49-F238E27FC236}">
                <a16:creationId xmlns:a16="http://schemas.microsoft.com/office/drawing/2014/main" id="{7632A4CD-201A-4D95-8EF5-E6A0D9C13AC4}"/>
              </a:ext>
            </a:extLst>
          </p:cNvPr>
          <p:cNvPicPr>
            <a:picLocks noChangeAspect="1"/>
          </p:cNvPicPr>
          <p:nvPr/>
        </p:nvPicPr>
        <p:blipFill>
          <a:blip r:embed="rId2"/>
          <a:stretch>
            <a:fillRect/>
          </a:stretch>
        </p:blipFill>
        <p:spPr>
          <a:xfrm>
            <a:off x="928018" y="1331104"/>
            <a:ext cx="7781950" cy="4689710"/>
          </a:xfrm>
          <a:prstGeom prst="rect">
            <a:avLst/>
          </a:prstGeom>
        </p:spPr>
      </p:pic>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248554"/>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127</a:t>
            </a:fld>
            <a:endParaRPr kumimoji="0" lang="en-US" dirty="0"/>
          </a:p>
        </p:txBody>
      </p:sp>
      <p:sp>
        <p:nvSpPr>
          <p:cNvPr id="5" name="Retângulo 4"/>
          <p:cNvSpPr/>
          <p:nvPr/>
        </p:nvSpPr>
        <p:spPr>
          <a:xfrm>
            <a:off x="656306" y="727195"/>
            <a:ext cx="8208912" cy="5786199"/>
          </a:xfrm>
          <a:prstGeom prst="rect">
            <a:avLst/>
          </a:prstGeom>
        </p:spPr>
        <p:txBody>
          <a:bodyPr wrap="square">
            <a:spAutoFit/>
          </a:bodyPr>
          <a:lstStyle/>
          <a:p>
            <a:pPr algn="just">
              <a:buClr>
                <a:srgbClr val="002060"/>
              </a:buClr>
            </a:pPr>
            <a:r>
              <a:rPr lang="en-US" dirty="0"/>
              <a:t>Concluding remarks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An innovative design optimization framework for designing optimal aircraft fleets, composed of three aircraft types, and corresponding networks was presented.  The framework maximizes the total network profit (NP), satisfying given city-pair passenger demands.  A test case was run for a Brazilian aerial network connecting 20 cities; </a:t>
            </a:r>
          </a:p>
          <a:p>
            <a:pPr marL="285750" indent="-285750">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r>
              <a:rPr lang="en-US" sz="1400" dirty="0"/>
              <a:t>The goal is to provide an enhanced tool for decision makers to assist in several aspects, such as redesign aerial networks and to properly purchase airplanes tailored to their networks;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Optimal airline network covering a certain geographical area integrated with the best suited fleet composed of three airplane types can be determined. Passenger demands among the twenty main Brazilian airports were assigned by a gravitational model;</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pt-BR" sz="1400" dirty="0" err="1"/>
              <a:t>Due</a:t>
            </a:r>
            <a:r>
              <a:rPr lang="pt-BR" sz="1400" dirty="0"/>
              <a:t> </a:t>
            </a:r>
            <a:r>
              <a:rPr lang="pt-BR" sz="1400" dirty="0" err="1"/>
              <a:t>to</a:t>
            </a:r>
            <a:r>
              <a:rPr lang="pt-BR" sz="1400" dirty="0"/>
              <a:t> </a:t>
            </a:r>
            <a:r>
              <a:rPr lang="pt-BR" sz="1400" dirty="0" err="1"/>
              <a:t>computational</a:t>
            </a:r>
            <a:r>
              <a:rPr lang="pt-BR" sz="1400" dirty="0"/>
              <a:t> </a:t>
            </a:r>
            <a:r>
              <a:rPr lang="pt-BR" sz="1400" dirty="0" err="1"/>
              <a:t>cost</a:t>
            </a:r>
            <a:r>
              <a:rPr lang="pt-BR" sz="1400" dirty="0"/>
              <a:t> </a:t>
            </a:r>
            <a:r>
              <a:rPr lang="pt-BR" sz="1400" dirty="0" err="1"/>
              <a:t>issues</a:t>
            </a:r>
            <a:r>
              <a:rPr lang="pt-BR" sz="1400" dirty="0"/>
              <a:t>, it </a:t>
            </a:r>
            <a:r>
              <a:rPr lang="pt-BR" sz="1400" dirty="0" err="1"/>
              <a:t>was</a:t>
            </a:r>
            <a:r>
              <a:rPr lang="pt-BR" sz="1400" dirty="0"/>
              <a:t> </a:t>
            </a:r>
            <a:r>
              <a:rPr lang="pt-BR" sz="1400" dirty="0" err="1"/>
              <a:t>proposed</a:t>
            </a:r>
            <a:r>
              <a:rPr lang="pt-BR" sz="1400" dirty="0"/>
              <a:t> </a:t>
            </a:r>
            <a:r>
              <a:rPr lang="pt-BR" sz="1400" dirty="0" err="1"/>
              <a:t>to</a:t>
            </a:r>
            <a:r>
              <a:rPr lang="pt-BR" sz="1400" dirty="0"/>
              <a:t> split de </a:t>
            </a:r>
            <a:r>
              <a:rPr lang="pt-BR" sz="1400" dirty="0" err="1"/>
              <a:t>aircraft</a:t>
            </a:r>
            <a:r>
              <a:rPr lang="pt-BR" sz="1400" dirty="0"/>
              <a:t> design framework </a:t>
            </a:r>
            <a:r>
              <a:rPr lang="pt-BR" sz="1400" dirty="0" err="1"/>
              <a:t>from</a:t>
            </a:r>
            <a:r>
              <a:rPr lang="pt-BR" sz="1400" dirty="0"/>
              <a:t> </a:t>
            </a:r>
            <a:r>
              <a:rPr lang="pt-BR" sz="1400" dirty="0" err="1"/>
              <a:t>the</a:t>
            </a:r>
            <a:r>
              <a:rPr lang="pt-BR" sz="1400" dirty="0"/>
              <a:t> </a:t>
            </a:r>
            <a:r>
              <a:rPr lang="pt-BR" sz="1400" dirty="0" err="1"/>
              <a:t>mission</a:t>
            </a:r>
            <a:r>
              <a:rPr lang="pt-BR" sz="1400" dirty="0"/>
              <a:t>-network framework, </a:t>
            </a:r>
            <a:r>
              <a:rPr lang="pt-BR" sz="1400" dirty="0" err="1"/>
              <a:t>considering</a:t>
            </a:r>
            <a:r>
              <a:rPr lang="pt-BR" sz="1400" dirty="0"/>
              <a:t> a </a:t>
            </a:r>
            <a:r>
              <a:rPr lang="pt-BR" sz="1400" dirty="0" err="1"/>
              <a:t>database</a:t>
            </a:r>
            <a:r>
              <a:rPr lang="pt-BR" sz="1400" dirty="0"/>
              <a:t> of candidate </a:t>
            </a:r>
            <a:r>
              <a:rPr lang="pt-BR" sz="1400" dirty="0" err="1"/>
              <a:t>aircraft</a:t>
            </a:r>
            <a:r>
              <a:rPr lang="pt-BR" sz="1400" dirty="0"/>
              <a:t>. </a:t>
            </a:r>
            <a:r>
              <a:rPr lang="pt-BR" sz="1400" dirty="0" err="1"/>
              <a:t>This</a:t>
            </a:r>
            <a:r>
              <a:rPr lang="pt-BR" sz="1400" dirty="0"/>
              <a:t> </a:t>
            </a:r>
            <a:r>
              <a:rPr lang="pt-BR" sz="1400" dirty="0" err="1"/>
              <a:t>improved</a:t>
            </a:r>
            <a:r>
              <a:rPr lang="pt-BR" sz="1400" dirty="0"/>
              <a:t> </a:t>
            </a:r>
            <a:r>
              <a:rPr lang="pt-BR" sz="1400" dirty="0" err="1"/>
              <a:t>the</a:t>
            </a:r>
            <a:r>
              <a:rPr lang="pt-BR" sz="1400" dirty="0"/>
              <a:t> </a:t>
            </a:r>
            <a:r>
              <a:rPr lang="pt-BR" sz="1400" dirty="0" err="1"/>
              <a:t>computational</a:t>
            </a:r>
            <a:r>
              <a:rPr lang="pt-BR" sz="1400" dirty="0"/>
              <a:t> performance of </a:t>
            </a:r>
            <a:r>
              <a:rPr lang="pt-BR" sz="1400" dirty="0" err="1"/>
              <a:t>the</a:t>
            </a:r>
            <a:r>
              <a:rPr lang="pt-BR" sz="1400" dirty="0"/>
              <a:t> framework;</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Highly detailed and realistic airplanes are selected from three databases. A genetic algorithm cares for the maximization of network profit and minimization of its associated direct operating cost. In the calculation process, for a triplet of aircraft, the optimum network is determined in a secondary optimization process using linear programming; </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A complete mission performance algorithm was designed and is applied with the objective to evaluate fuel burn and time for each sector, essential parameters for the network DOC calculation; </a:t>
            </a:r>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148508533"/>
      </p:ext>
    </p:extLst>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128</a:t>
            </a:fld>
            <a:endParaRPr kumimoji="0" lang="en-US" dirty="0"/>
          </a:p>
        </p:txBody>
      </p:sp>
      <p:sp>
        <p:nvSpPr>
          <p:cNvPr id="5" name="Retângulo 4"/>
          <p:cNvSpPr/>
          <p:nvPr/>
        </p:nvSpPr>
        <p:spPr>
          <a:xfrm>
            <a:off x="655102" y="783490"/>
            <a:ext cx="8208912" cy="1723549"/>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a:p>
            <a:pPr marL="285750" indent="-285750" algn="just">
              <a:buClr>
                <a:srgbClr val="002060"/>
              </a:buClr>
              <a:buFont typeface="Wingdings" panose="05000000000000000000" pitchFamily="2" charset="2"/>
              <a:buChar char="§"/>
            </a:pPr>
            <a:r>
              <a:rPr lang="pt-BR" sz="1400" dirty="0"/>
              <a:t>50</a:t>
            </a:r>
            <a:r>
              <a:rPr lang="en-US" sz="1400" dirty="0"/>
              <a:t> designs generated:</a:t>
            </a:r>
          </a:p>
          <a:p>
            <a:pPr marL="742950" lvl="2" indent="-285750" algn="just">
              <a:buClr>
                <a:srgbClr val="002060"/>
              </a:buClr>
              <a:buFont typeface="Wingdings" panose="05000000000000000000" pitchFamily="2" charset="2"/>
              <a:buChar char="§"/>
            </a:pPr>
            <a:r>
              <a:rPr lang="en-US" sz="1400" dirty="0"/>
              <a:t>Database #1: 50 to 70 seats (7 configurations);</a:t>
            </a:r>
          </a:p>
          <a:p>
            <a:pPr marL="742950" lvl="2" indent="-285750" algn="just">
              <a:buClr>
                <a:srgbClr val="002060"/>
              </a:buClr>
              <a:buFont typeface="Wingdings" panose="05000000000000000000" pitchFamily="2" charset="2"/>
              <a:buChar char="§"/>
            </a:pPr>
            <a:r>
              <a:rPr lang="en-US" sz="1400" dirty="0"/>
              <a:t>Database #2: 71 to 110 seats (24 configurations);</a:t>
            </a:r>
          </a:p>
          <a:p>
            <a:pPr marL="742950" lvl="2" indent="-285750" algn="just">
              <a:buClr>
                <a:srgbClr val="002060"/>
              </a:buClr>
              <a:buFont typeface="Wingdings" panose="05000000000000000000" pitchFamily="2" charset="2"/>
              <a:buChar char="§"/>
            </a:pPr>
            <a:r>
              <a:rPr lang="pt-BR" sz="1400" dirty="0" err="1"/>
              <a:t>Database</a:t>
            </a:r>
            <a:r>
              <a:rPr lang="pt-BR" sz="1400" dirty="0"/>
              <a:t> #3: 111 </a:t>
            </a:r>
            <a:r>
              <a:rPr lang="pt-BR" sz="1400" dirty="0" err="1"/>
              <a:t>to</a:t>
            </a:r>
            <a:r>
              <a:rPr lang="pt-BR" sz="1400" dirty="0"/>
              <a:t> 180 </a:t>
            </a:r>
            <a:r>
              <a:rPr lang="pt-BR" sz="1400" dirty="0" err="1"/>
              <a:t>seats</a:t>
            </a:r>
            <a:r>
              <a:rPr lang="pt-BR" sz="1400" dirty="0"/>
              <a:t> (19 </a:t>
            </a:r>
            <a:r>
              <a:rPr lang="pt-BR" sz="1400" dirty="0" err="1"/>
              <a:t>configurations</a:t>
            </a:r>
            <a:r>
              <a:rPr lang="pt-BR" sz="1400" dirty="0"/>
              <a:t>);</a:t>
            </a:r>
          </a:p>
          <a:p>
            <a:pPr marL="742950" lvl="2" indent="-285750" algn="just">
              <a:buClr>
                <a:srgbClr val="002060"/>
              </a:buClr>
              <a:buFont typeface="Wingdings" panose="05000000000000000000" pitchFamily="2" charset="2"/>
              <a:buChar char="§"/>
            </a:pPr>
            <a:r>
              <a:rPr lang="pt-BR" sz="1400" dirty="0"/>
              <a:t>Design range: 1000nm </a:t>
            </a:r>
            <a:r>
              <a:rPr lang="pt-BR" sz="1400" dirty="0" err="1"/>
              <a:t>to</a:t>
            </a:r>
            <a:r>
              <a:rPr lang="pt-BR" sz="1400" dirty="0"/>
              <a:t> 2500nm.</a:t>
            </a:r>
            <a:endParaRPr lang="en-US" sz="1400"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397472C5-7C72-4F27-ABC4-718D5CB88F2E}"/>
              </a:ext>
            </a:extLst>
          </p:cNvPr>
          <p:cNvPicPr>
            <a:picLocks noChangeAspect="1"/>
          </p:cNvPicPr>
          <p:nvPr/>
        </p:nvPicPr>
        <p:blipFill rotWithShape="1">
          <a:blip r:embed="rId2"/>
          <a:srcRect b="50282"/>
          <a:stretch/>
        </p:blipFill>
        <p:spPr>
          <a:xfrm>
            <a:off x="1059059" y="2531400"/>
            <a:ext cx="3222221" cy="3129848"/>
          </a:xfrm>
          <a:prstGeom prst="rect">
            <a:avLst/>
          </a:prstGeom>
        </p:spPr>
      </p:pic>
      <p:pic>
        <p:nvPicPr>
          <p:cNvPr id="10" name="Imagem 9">
            <a:extLst>
              <a:ext uri="{FF2B5EF4-FFF2-40B4-BE49-F238E27FC236}">
                <a16:creationId xmlns:a16="http://schemas.microsoft.com/office/drawing/2014/main" id="{178A9516-4A52-4765-A836-CE086AEBDDBB}"/>
              </a:ext>
            </a:extLst>
          </p:cNvPr>
          <p:cNvPicPr/>
          <p:nvPr/>
        </p:nvPicPr>
        <p:blipFill rotWithShape="1">
          <a:blip r:embed="rId3" cstate="email">
            <a:extLst>
              <a:ext uri="{28A0092B-C50C-407E-A947-70E740481C1C}">
                <a14:useLocalDpi xmlns:a14="http://schemas.microsoft.com/office/drawing/2010/main" val="0"/>
              </a:ext>
            </a:extLst>
          </a:blip>
          <a:srcRect/>
          <a:stretch/>
        </p:blipFill>
        <p:spPr>
          <a:xfrm>
            <a:off x="4862722" y="2786431"/>
            <a:ext cx="3222219" cy="2992442"/>
          </a:xfrm>
          <a:prstGeom prst="rect">
            <a:avLst/>
          </a:prstGeom>
        </p:spPr>
      </p:pic>
      <p:sp>
        <p:nvSpPr>
          <p:cNvPr id="3" name="Retângulo 2">
            <a:extLst>
              <a:ext uri="{FF2B5EF4-FFF2-40B4-BE49-F238E27FC236}">
                <a16:creationId xmlns:a16="http://schemas.microsoft.com/office/drawing/2014/main" id="{61EBB54C-68A9-4848-BA01-335B9281ED6D}"/>
              </a:ext>
            </a:extLst>
          </p:cNvPr>
          <p:cNvSpPr/>
          <p:nvPr/>
        </p:nvSpPr>
        <p:spPr>
          <a:xfrm>
            <a:off x="655102" y="5795561"/>
            <a:ext cx="7517298" cy="400110"/>
          </a:xfrm>
          <a:prstGeom prst="rect">
            <a:avLst/>
          </a:prstGeom>
        </p:spPr>
        <p:txBody>
          <a:bodyPr wrap="square">
            <a:spAutoFit/>
          </a:bodyPr>
          <a:lstStyle/>
          <a:p>
            <a:pPr marL="457200" lvl="2" algn="just">
              <a:buClr>
                <a:srgbClr val="002060"/>
              </a:buClr>
            </a:pPr>
            <a:r>
              <a:rPr lang="en-US" sz="1000" dirty="0"/>
              <a:t>BPR: Engine by-pass ratio; MTOW: Maximum takeoff weight [kg]; NSEAT: seating abreast; FUELCAP: fuel capacity [kg]; </a:t>
            </a:r>
            <a:r>
              <a:rPr lang="en-US" sz="1000" dirty="0" err="1"/>
              <a:t>wS</a:t>
            </a:r>
            <a:r>
              <a:rPr lang="en-US" sz="1000" dirty="0"/>
              <a:t>: wing reference area [m2]; PAX: passenger capacity (single class, 32-inch pitch)</a:t>
            </a:r>
          </a:p>
        </p:txBody>
      </p:sp>
      <p:pic>
        <p:nvPicPr>
          <p:cNvPr id="11" name="Imagem 10">
            <a:extLst>
              <a:ext uri="{FF2B5EF4-FFF2-40B4-BE49-F238E27FC236}">
                <a16:creationId xmlns:a16="http://schemas.microsoft.com/office/drawing/2014/main" id="{69D30E19-5DDF-47A6-AEB4-37584465ECDE}"/>
              </a:ext>
            </a:extLst>
          </p:cNvPr>
          <p:cNvPicPr>
            <a:picLocks noChangeAspect="1"/>
          </p:cNvPicPr>
          <p:nvPr/>
        </p:nvPicPr>
        <p:blipFill rotWithShape="1">
          <a:blip r:embed="rId2"/>
          <a:srcRect b="95425"/>
          <a:stretch/>
        </p:blipFill>
        <p:spPr>
          <a:xfrm>
            <a:off x="4862722" y="2488346"/>
            <a:ext cx="3222221" cy="288032"/>
          </a:xfrm>
          <a:prstGeom prst="rect">
            <a:avLst/>
          </a:prstGeom>
        </p:spPr>
      </p:pic>
    </p:spTree>
    <p:extLst>
      <p:ext uri="{BB962C8B-B14F-4D97-AF65-F5344CB8AC3E}">
        <p14:creationId xmlns:p14="http://schemas.microsoft.com/office/powerpoint/2010/main" val="576080586"/>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129</a:t>
            </a:fld>
            <a:endParaRPr kumimoji="0" lang="en-US" dirty="0"/>
          </a:p>
        </p:txBody>
      </p:sp>
      <p:sp>
        <p:nvSpPr>
          <p:cNvPr id="5" name="Retângulo 4"/>
          <p:cNvSpPr/>
          <p:nvPr/>
        </p:nvSpPr>
        <p:spPr>
          <a:xfrm>
            <a:off x="655102" y="783490"/>
            <a:ext cx="8208912" cy="646331"/>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BB55F744-0768-4F0F-A5B6-BF049D725D0F}"/>
              </a:ext>
            </a:extLst>
          </p:cNvPr>
          <p:cNvPicPr>
            <a:picLocks noChangeAspect="1"/>
          </p:cNvPicPr>
          <p:nvPr/>
        </p:nvPicPr>
        <p:blipFill>
          <a:blip r:embed="rId2"/>
          <a:stretch>
            <a:fillRect/>
          </a:stretch>
        </p:blipFill>
        <p:spPr>
          <a:xfrm>
            <a:off x="655102" y="1666919"/>
            <a:ext cx="4696345" cy="3524161"/>
          </a:xfrm>
          <a:prstGeom prst="rect">
            <a:avLst/>
          </a:prstGeom>
        </p:spPr>
      </p:pic>
      <p:pic>
        <p:nvPicPr>
          <p:cNvPr id="2" name="Imagem 1">
            <a:extLst>
              <a:ext uri="{FF2B5EF4-FFF2-40B4-BE49-F238E27FC236}">
                <a16:creationId xmlns:a16="http://schemas.microsoft.com/office/drawing/2014/main" id="{D93B2C15-4ACA-4875-A2B7-496ECFC65145}"/>
              </a:ext>
            </a:extLst>
          </p:cNvPr>
          <p:cNvPicPr>
            <a:picLocks noChangeAspect="1"/>
          </p:cNvPicPr>
          <p:nvPr/>
        </p:nvPicPr>
        <p:blipFill>
          <a:blip r:embed="rId3"/>
          <a:stretch>
            <a:fillRect/>
          </a:stretch>
        </p:blipFill>
        <p:spPr>
          <a:xfrm>
            <a:off x="5004048" y="1817718"/>
            <a:ext cx="4032448" cy="3222561"/>
          </a:xfrm>
          <a:prstGeom prst="rect">
            <a:avLst/>
          </a:prstGeom>
        </p:spPr>
      </p:pic>
    </p:spTree>
    <p:extLst>
      <p:ext uri="{BB962C8B-B14F-4D97-AF65-F5344CB8AC3E}">
        <p14:creationId xmlns:p14="http://schemas.microsoft.com/office/powerpoint/2010/main" val="1165120258"/>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72299" y="652165"/>
            <a:ext cx="8142269" cy="6494085"/>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sz="2000" dirty="0" err="1"/>
              <a:t>Journals</a:t>
            </a:r>
            <a:endParaRPr lang="pt-BR" sz="2000" dirty="0"/>
          </a:p>
          <a:p>
            <a:pPr lvl="1" algn="just">
              <a:buClr>
                <a:srgbClr val="002060"/>
              </a:buClr>
            </a:pPr>
            <a:r>
              <a:rPr lang="pt-BR" sz="1400" u="sng" dirty="0" err="1"/>
              <a:t>Published</a:t>
            </a:r>
            <a:r>
              <a:rPr lang="pt-BR" sz="1400" dirty="0"/>
              <a:t>: </a:t>
            </a:r>
          </a:p>
          <a:p>
            <a:pPr marL="914400" lvl="1" indent="-457200" algn="just">
              <a:buClr>
                <a:srgbClr val="002060"/>
              </a:buClr>
              <a:buFont typeface="Wingdings" panose="05000000000000000000" pitchFamily="2" charset="2"/>
              <a:buChar char="§"/>
            </a:pPr>
            <a:r>
              <a:rPr lang="en-US" sz="1400" i="1" dirty="0"/>
              <a:t>Fregnani, J.A.T.G.  and Mattos, B.S. (2017). </a:t>
            </a:r>
            <a:r>
              <a:rPr lang="en-US" sz="1400" i="1" dirty="0">
                <a:solidFill>
                  <a:srgbClr val="002060"/>
                </a:solidFill>
              </a:rPr>
              <a:t>“AN EXAMPLE OF GENETIC ALGORITHMS APPLIED TO MULTIDISCIPLINARY DESIGN OPTIMIZATION: THE 3D PAYLOAD-RANGE-DOC ENVELOPE” </a:t>
            </a:r>
            <a:r>
              <a:rPr lang="en-US" sz="1400" i="1" dirty="0"/>
              <a:t>. Journal of Brazilian Air Transportation Society </a:t>
            </a:r>
          </a:p>
          <a:p>
            <a:pPr lvl="1" algn="just">
              <a:buClr>
                <a:srgbClr val="002060"/>
              </a:buClr>
            </a:pPr>
            <a:r>
              <a:rPr lang="pt-BR" sz="1400" u="sng" dirty="0" err="1"/>
              <a:t>Accepted</a:t>
            </a:r>
            <a:r>
              <a:rPr lang="pt-BR" sz="1400" u="sng" dirty="0"/>
              <a:t> (</a:t>
            </a:r>
            <a:r>
              <a:rPr lang="pt-BR" sz="1400" u="sng" dirty="0" err="1"/>
              <a:t>under</a:t>
            </a:r>
            <a:r>
              <a:rPr lang="pt-BR" sz="1400" u="sng" dirty="0"/>
              <a:t> </a:t>
            </a:r>
            <a:r>
              <a:rPr lang="pt-BR" sz="1400" u="sng" dirty="0" err="1"/>
              <a:t>edition</a:t>
            </a:r>
            <a:r>
              <a:rPr lang="pt-BR" sz="1400" u="sng" dirty="0"/>
              <a:t>)</a:t>
            </a:r>
            <a:r>
              <a:rPr lang="pt-BR" sz="1400" dirty="0"/>
              <a:t>: </a:t>
            </a:r>
          </a:p>
          <a:p>
            <a:pPr marL="914400" lvl="1" indent="-457200" algn="just">
              <a:buClr>
                <a:srgbClr val="002060"/>
              </a:buClr>
              <a:buFont typeface="Wingdings" panose="05000000000000000000" pitchFamily="2" charset="2"/>
              <a:buChar char="§"/>
            </a:pPr>
            <a:r>
              <a:rPr lang="en-US" sz="1400" i="1" dirty="0"/>
              <a:t>Fregnani, J.A.G., </a:t>
            </a:r>
            <a:r>
              <a:rPr lang="en-US" sz="1400" i="1" dirty="0" err="1"/>
              <a:t>Arantes</a:t>
            </a:r>
            <a:r>
              <a:rPr lang="en-US" sz="1400" i="1" dirty="0"/>
              <a:t>, R.G. and Mattos, B.S. (2017). </a:t>
            </a:r>
            <a:r>
              <a:rPr lang="en-US" sz="1400" i="1" dirty="0">
                <a:solidFill>
                  <a:srgbClr val="002060"/>
                </a:solidFill>
              </a:rPr>
              <a:t>“THE IMPACT ON PRODUCTION AND COSTS AFTER THE ACQUISITION OF AN AIRLINE BY A COMPETITOR IN BRAZIL: A COBB-DOUGLAS FUNCTION APPLICATION” </a:t>
            </a:r>
            <a:r>
              <a:rPr lang="en-US" sz="1400" i="1" dirty="0"/>
              <a:t>. Revista </a:t>
            </a:r>
            <a:r>
              <a:rPr lang="en-US" sz="1400" i="1" dirty="0" err="1"/>
              <a:t>Transportes</a:t>
            </a:r>
            <a:r>
              <a:rPr lang="en-US" sz="1400" i="1" dirty="0"/>
              <a:t>  </a:t>
            </a:r>
          </a:p>
          <a:p>
            <a:pPr lvl="1" algn="just">
              <a:buClr>
                <a:srgbClr val="002060"/>
              </a:buClr>
            </a:pPr>
            <a:r>
              <a:rPr lang="pt-BR" sz="1400" u="sng" dirty="0"/>
              <a:t>In </a:t>
            </a:r>
            <a:r>
              <a:rPr lang="pt-BR" sz="1400" u="sng" dirty="0" err="1"/>
              <a:t>Progress</a:t>
            </a:r>
            <a:r>
              <a:rPr lang="pt-BR" sz="1400" dirty="0"/>
              <a:t>:</a:t>
            </a:r>
          </a:p>
          <a:p>
            <a:pPr marL="914400" lvl="1" indent="-457200" algn="just">
              <a:buClr>
                <a:srgbClr val="002060"/>
              </a:buClr>
              <a:buFont typeface="Wingdings" panose="05000000000000000000" pitchFamily="2" charset="2"/>
              <a:buChar char="§"/>
            </a:pPr>
            <a:r>
              <a:rPr lang="en-US" sz="1400" i="1" dirty="0"/>
              <a:t>Fregnani, J.A.T.G. , Mattos, B.S. and Hernandes, J.A. (2018). </a:t>
            </a:r>
            <a:r>
              <a:rPr lang="en-US" sz="1400" i="1" dirty="0">
                <a:solidFill>
                  <a:srgbClr val="002060"/>
                </a:solidFill>
              </a:rPr>
              <a:t>“An Innovative Approach for integrated Airline Network and Aircraft Family Optimization” </a:t>
            </a:r>
            <a:r>
              <a:rPr lang="en-US" sz="1400" i="1" dirty="0"/>
              <a:t>. Chinese Journal of Aeronautics. </a:t>
            </a:r>
          </a:p>
          <a:p>
            <a:pPr marL="914400" lvl="1" indent="-457200" algn="just">
              <a:buClr>
                <a:srgbClr val="002060"/>
              </a:buClr>
              <a:buFont typeface="Wingdings" panose="05000000000000000000" pitchFamily="2" charset="2"/>
              <a:buChar char="§"/>
            </a:pPr>
            <a:r>
              <a:rPr lang="en-US" sz="1400" i="1" dirty="0"/>
              <a:t>Mattos B.S., Fregnani, J.A.T.G. and Takashi, J. (2018). </a:t>
            </a:r>
            <a:r>
              <a:rPr lang="en-US" sz="1400" i="1" dirty="0">
                <a:solidFill>
                  <a:srgbClr val="002060"/>
                </a:solidFill>
              </a:rPr>
              <a:t>“The 1978 Airline Deregulation Act Effects on Aircraft Industry Measured by Entropy Statistics” </a:t>
            </a:r>
            <a:r>
              <a:rPr lang="en-US" sz="1400" i="1" dirty="0"/>
              <a:t>. Revista Transports. </a:t>
            </a:r>
          </a:p>
          <a:p>
            <a:pPr marL="285750" indent="-285750" algn="just">
              <a:buClr>
                <a:srgbClr val="002060"/>
              </a:buClr>
              <a:buFont typeface="Wingdings" panose="05000000000000000000" pitchFamily="2" charset="2"/>
              <a:buChar char="§"/>
            </a:pPr>
            <a:r>
              <a:rPr lang="pt-BR" sz="2000" dirty="0"/>
              <a:t>Book </a:t>
            </a:r>
            <a:r>
              <a:rPr lang="pt-BR" sz="2000" dirty="0" err="1"/>
              <a:t>Chapters</a:t>
            </a:r>
            <a:endParaRPr lang="pt-BR" sz="2000" dirty="0"/>
          </a:p>
          <a:p>
            <a:pPr marL="742950" lvl="1" indent="-285750" algn="just">
              <a:buClr>
                <a:srgbClr val="002060"/>
              </a:buClr>
              <a:buFont typeface="Wingdings" panose="05000000000000000000" pitchFamily="2" charset="2"/>
              <a:buChar char="§"/>
            </a:pPr>
            <a:r>
              <a:rPr lang="pt-BR" sz="1400" i="1" dirty="0"/>
              <a:t>B. S. Mattos, J. A. Fregnani e P. C. </a:t>
            </a:r>
            <a:r>
              <a:rPr lang="pt-BR" sz="1400" i="1" dirty="0" err="1"/>
              <a:t>Magalhães</a:t>
            </a:r>
            <a:r>
              <a:rPr lang="pt-BR" sz="1400" i="1" dirty="0" err="1">
                <a:solidFill>
                  <a:srgbClr val="002060"/>
                </a:solidFill>
              </a:rPr>
              <a:t>.”Conceptual</a:t>
            </a:r>
            <a:r>
              <a:rPr lang="pt-BR" sz="1400" i="1" dirty="0">
                <a:solidFill>
                  <a:srgbClr val="002060"/>
                </a:solidFill>
              </a:rPr>
              <a:t> Design of Green </a:t>
            </a:r>
            <a:r>
              <a:rPr lang="pt-BR" sz="1400" i="1" dirty="0" err="1">
                <a:solidFill>
                  <a:srgbClr val="002060"/>
                </a:solidFill>
              </a:rPr>
              <a:t>Transport</a:t>
            </a:r>
            <a:r>
              <a:rPr lang="pt-BR" sz="1400" i="1" dirty="0">
                <a:solidFill>
                  <a:srgbClr val="002060"/>
                </a:solidFill>
              </a:rPr>
              <a:t> </a:t>
            </a:r>
            <a:r>
              <a:rPr lang="pt-BR" sz="1400" i="1" dirty="0" err="1">
                <a:solidFill>
                  <a:srgbClr val="002060"/>
                </a:solidFill>
              </a:rPr>
              <a:t>Airplane</a:t>
            </a:r>
            <a:r>
              <a:rPr lang="pt-BR" sz="1400" i="1" dirty="0">
                <a:solidFill>
                  <a:srgbClr val="002060"/>
                </a:solidFill>
              </a:rPr>
              <a:t>”</a:t>
            </a:r>
            <a:r>
              <a:rPr lang="pt-BR" sz="1400" i="1" dirty="0"/>
              <a:t>., Book Series: </a:t>
            </a:r>
            <a:r>
              <a:rPr lang="pt-BR" sz="1400" i="1" dirty="0" err="1"/>
              <a:t>Frontiers</a:t>
            </a:r>
            <a:r>
              <a:rPr lang="pt-BR" sz="1400" i="1" dirty="0"/>
              <a:t> in Aerospace Science ed., vol. 3, Bentham Books, 2018. </a:t>
            </a:r>
          </a:p>
          <a:p>
            <a:pPr marL="1200150" lvl="2" indent="-285750" algn="just">
              <a:buClr>
                <a:srgbClr val="002060"/>
              </a:buClr>
              <a:buFont typeface="Wingdings" panose="05000000000000000000" pitchFamily="2" charset="2"/>
              <a:buChar char="§"/>
            </a:pPr>
            <a:r>
              <a:rPr lang="en-US" sz="1200" i="1" dirty="0"/>
              <a:t>Aviation and the Environment (CAP I)</a:t>
            </a:r>
          </a:p>
          <a:p>
            <a:pPr marL="1200150" lvl="2" indent="-285750" algn="just">
              <a:buClr>
                <a:srgbClr val="002060"/>
              </a:buClr>
              <a:buFont typeface="Wingdings" panose="05000000000000000000" pitchFamily="2" charset="2"/>
              <a:buChar char="§"/>
            </a:pPr>
            <a:r>
              <a:rPr lang="en-US" sz="1200" i="1" dirty="0"/>
              <a:t>An Innovative Approach for Optimal Airplane Design Encompassing an Airline Network - Pp. 324-375  (CAP.VII)</a:t>
            </a:r>
          </a:p>
          <a:p>
            <a:pPr marL="1200150" lvl="2" indent="-285750" algn="just">
              <a:buClr>
                <a:srgbClr val="002060"/>
              </a:buClr>
              <a:buFont typeface="Wingdings" panose="05000000000000000000" pitchFamily="2" charset="2"/>
              <a:buChar char="§"/>
            </a:pPr>
            <a:r>
              <a:rPr lang="en-US" sz="1200" i="1" dirty="0"/>
              <a:t>Flight Operations and Environment (CAP.VIII)</a:t>
            </a:r>
          </a:p>
          <a:p>
            <a:pPr marL="285750" indent="-285750" algn="just">
              <a:buClr>
                <a:srgbClr val="002060"/>
              </a:buClr>
              <a:buFont typeface="Wingdings" panose="05000000000000000000" pitchFamily="2" charset="2"/>
              <a:buChar char="§"/>
            </a:pPr>
            <a:r>
              <a:rPr lang="en-US" sz="2000" dirty="0"/>
              <a:t>Symposiums</a:t>
            </a:r>
          </a:p>
          <a:p>
            <a:pPr marL="914400" lvl="1" indent="-457200" algn="just">
              <a:buClr>
                <a:srgbClr val="002060"/>
              </a:buClr>
              <a:buFont typeface="Wingdings" panose="05000000000000000000" pitchFamily="2" charset="2"/>
              <a:buChar char="§"/>
            </a:pPr>
            <a:r>
              <a:rPr lang="en-US" sz="1400" i="1" dirty="0"/>
              <a:t>Fregnani, J.A.T.G. and Mattos, B. S. (2016). “</a:t>
            </a:r>
            <a:r>
              <a:rPr lang="en-US" sz="1400" i="1" dirty="0">
                <a:solidFill>
                  <a:srgbClr val="002060"/>
                </a:solidFill>
              </a:rPr>
              <a:t>Aviation and Electrical Road Vehicles”</a:t>
            </a:r>
            <a:r>
              <a:rPr lang="en-US" sz="1400" i="1" dirty="0"/>
              <a:t>. In 16th AIAA Aviation Technology, Integration, and Operations Conference (p. 37-54). </a:t>
            </a:r>
            <a:endParaRPr lang="pt-BR" sz="1400" i="1" dirty="0"/>
          </a:p>
          <a:p>
            <a:pPr marL="285750" indent="-285750" algn="just">
              <a:buClr>
                <a:srgbClr val="002060"/>
              </a:buClr>
              <a:buFont typeface="Wingdings" panose="05000000000000000000" pitchFamily="2" charset="2"/>
              <a:buChar char="§"/>
            </a:pPr>
            <a:endParaRPr lang="pt-BR" sz="2000" dirty="0"/>
          </a:p>
          <a:p>
            <a:pPr marL="285750" indent="-285750" algn="just">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endParaRPr lang="pt-BR" sz="1600" dirty="0"/>
          </a:p>
          <a:p>
            <a:pPr algn="just">
              <a:buClr>
                <a:srgbClr val="002060"/>
              </a:buClr>
            </a:pPr>
            <a:endParaRPr lang="en-US" sz="1600" dirty="0"/>
          </a:p>
        </p:txBody>
      </p:sp>
      <p:sp>
        <p:nvSpPr>
          <p:cNvPr id="4" name="Espaço Reservado para Número de Slide 1">
            <a:extLst>
              <a:ext uri="{FF2B5EF4-FFF2-40B4-BE49-F238E27FC236}">
                <a16:creationId xmlns:a16="http://schemas.microsoft.com/office/drawing/2014/main" id="{7FBA721B-9EAD-4BDE-BD5F-0F72DAD99AE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a:t>
            </a:fld>
            <a:endParaRPr kumimoji="0" lang="en-US" dirty="0"/>
          </a:p>
        </p:txBody>
      </p:sp>
      <p:sp>
        <p:nvSpPr>
          <p:cNvPr id="7" name="CaixaDeTexto 6">
            <a:extLst>
              <a:ext uri="{FF2B5EF4-FFF2-40B4-BE49-F238E27FC236}">
                <a16:creationId xmlns:a16="http://schemas.microsoft.com/office/drawing/2014/main" id="{894E8E50-C76C-421B-BE3A-5080F8ECE633}"/>
              </a:ext>
            </a:extLst>
          </p:cNvPr>
          <p:cNvSpPr txBox="1"/>
          <p:nvPr/>
        </p:nvSpPr>
        <p:spPr>
          <a:xfrm>
            <a:off x="611560" y="203772"/>
            <a:ext cx="4176464" cy="461665"/>
          </a:xfrm>
          <a:prstGeom prst="rect">
            <a:avLst/>
          </a:prstGeom>
          <a:noFill/>
        </p:spPr>
        <p:txBody>
          <a:bodyPr wrap="square" rtlCol="0">
            <a:spAutoFit/>
          </a:bodyPr>
          <a:lstStyle/>
          <a:p>
            <a:r>
              <a:rPr lang="pt-BR" sz="2400" b="1" dirty="0"/>
              <a:t>Project Schedule - </a:t>
            </a:r>
            <a:r>
              <a:rPr lang="pt-BR" sz="2400" b="1" dirty="0" err="1"/>
              <a:t>Publications</a:t>
            </a:r>
            <a:endParaRPr lang="pt-BR" sz="2400" b="1" dirty="0"/>
          </a:p>
        </p:txBody>
      </p:sp>
    </p:spTree>
    <p:extLst>
      <p:ext uri="{BB962C8B-B14F-4D97-AF65-F5344CB8AC3E}">
        <p14:creationId xmlns:p14="http://schemas.microsoft.com/office/powerpoint/2010/main" val="1047815604"/>
      </p:ext>
    </p:extLst>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130</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42C5E62B-D7F9-4E68-B9E2-4876B54C2573}"/>
              </a:ext>
            </a:extLst>
          </p:cNvPr>
          <p:cNvPicPr>
            <a:picLocks noChangeAspect="1"/>
          </p:cNvPicPr>
          <p:nvPr/>
        </p:nvPicPr>
        <p:blipFill>
          <a:blip r:embed="rId2"/>
          <a:stretch>
            <a:fillRect/>
          </a:stretch>
        </p:blipFill>
        <p:spPr>
          <a:xfrm>
            <a:off x="655102" y="1844824"/>
            <a:ext cx="4942038" cy="3705117"/>
          </a:xfrm>
          <a:prstGeom prst="rect">
            <a:avLst/>
          </a:prstGeom>
        </p:spPr>
      </p:pic>
      <p:pic>
        <p:nvPicPr>
          <p:cNvPr id="9" name="Imagem 8">
            <a:extLst>
              <a:ext uri="{FF2B5EF4-FFF2-40B4-BE49-F238E27FC236}">
                <a16:creationId xmlns:a16="http://schemas.microsoft.com/office/drawing/2014/main" id="{E620BA9C-F914-476E-A9CD-97237D542B1D}"/>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431821" y="1849891"/>
            <a:ext cx="3499926" cy="2664296"/>
          </a:xfrm>
          <a:prstGeom prst="rect">
            <a:avLst/>
          </a:prstGeom>
          <a:ln>
            <a:noFill/>
          </a:ln>
          <a:extLst>
            <a:ext uri="{53640926-AAD7-44D8-BBD7-CCE9431645EC}">
              <a14:shadowObscured xmlns:a14="http://schemas.microsoft.com/office/drawing/2010/main"/>
            </a:ext>
          </a:extLst>
        </p:spPr>
      </p:pic>
      <p:sp>
        <p:nvSpPr>
          <p:cNvPr id="3" name="Retângulo 2">
            <a:extLst>
              <a:ext uri="{FF2B5EF4-FFF2-40B4-BE49-F238E27FC236}">
                <a16:creationId xmlns:a16="http://schemas.microsoft.com/office/drawing/2014/main" id="{6B8620EE-4A60-46F3-842F-F07F6CCA7B67}"/>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Trip cost per nautical miles and passenger capacity. Color attribution according to threshold value of US$ 0.1/nm*PAX. Design ID 20 shows an outstanding good characteristic.</a:t>
            </a:r>
          </a:p>
        </p:txBody>
      </p:sp>
      <p:sp>
        <p:nvSpPr>
          <p:cNvPr id="7" name="Seta: para Baixo 6">
            <a:extLst>
              <a:ext uri="{FF2B5EF4-FFF2-40B4-BE49-F238E27FC236}">
                <a16:creationId xmlns:a16="http://schemas.microsoft.com/office/drawing/2014/main" id="{3E3ECEAB-D539-48B0-8AA5-79C9B64F76DB}"/>
              </a:ext>
            </a:extLst>
          </p:cNvPr>
          <p:cNvSpPr/>
          <p:nvPr/>
        </p:nvSpPr>
        <p:spPr>
          <a:xfrm rot="2422369">
            <a:off x="5366731" y="3479942"/>
            <a:ext cx="377068" cy="1429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891609"/>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131</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6E6C613-4F25-4116-ABDE-3AAD7DCFB548}"/>
              </a:ext>
            </a:extLst>
          </p:cNvPr>
          <p:cNvPicPr>
            <a:picLocks noChangeAspect="1"/>
          </p:cNvPicPr>
          <p:nvPr/>
        </p:nvPicPr>
        <p:blipFill>
          <a:blip r:embed="rId2"/>
          <a:stretch>
            <a:fillRect/>
          </a:stretch>
        </p:blipFill>
        <p:spPr>
          <a:xfrm>
            <a:off x="1043608" y="1496868"/>
            <a:ext cx="7400400" cy="4334913"/>
          </a:xfrm>
          <a:prstGeom prst="rect">
            <a:avLst/>
          </a:prstGeom>
        </p:spPr>
      </p:pic>
    </p:spTree>
    <p:extLst>
      <p:ext uri="{BB962C8B-B14F-4D97-AF65-F5344CB8AC3E}">
        <p14:creationId xmlns:p14="http://schemas.microsoft.com/office/powerpoint/2010/main" val="2788377767"/>
      </p:ext>
    </p:extLst>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132</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A632F501-E7E4-44BA-918B-86200BC3A999}"/>
              </a:ext>
            </a:extLst>
          </p:cNvPr>
          <p:cNvPicPr>
            <a:picLocks noChangeAspect="1"/>
          </p:cNvPicPr>
          <p:nvPr/>
        </p:nvPicPr>
        <p:blipFill>
          <a:blip r:embed="rId2"/>
          <a:stretch>
            <a:fillRect/>
          </a:stretch>
        </p:blipFill>
        <p:spPr>
          <a:xfrm>
            <a:off x="1483194" y="1700808"/>
            <a:ext cx="6552728" cy="3925176"/>
          </a:xfrm>
          <a:prstGeom prst="rect">
            <a:avLst/>
          </a:prstGeom>
        </p:spPr>
      </p:pic>
    </p:spTree>
    <p:extLst>
      <p:ext uri="{BB962C8B-B14F-4D97-AF65-F5344CB8AC3E}">
        <p14:creationId xmlns:p14="http://schemas.microsoft.com/office/powerpoint/2010/main" val="1076051149"/>
      </p:ext>
    </p:extLst>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133</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16" name="Imagem 15">
            <a:extLst>
              <a:ext uri="{FF2B5EF4-FFF2-40B4-BE49-F238E27FC236}">
                <a16:creationId xmlns:a16="http://schemas.microsoft.com/office/drawing/2014/main" id="{17A2BD0D-C945-40AC-82A8-EC459C514C9B}"/>
              </a:ext>
            </a:extLst>
          </p:cNvPr>
          <p:cNvPicPr>
            <a:picLocks noChangeAspect="1"/>
          </p:cNvPicPr>
          <p:nvPr/>
        </p:nvPicPr>
        <p:blipFill>
          <a:blip r:embed="rId2"/>
          <a:stretch>
            <a:fillRect/>
          </a:stretch>
        </p:blipFill>
        <p:spPr>
          <a:xfrm>
            <a:off x="827584" y="2276872"/>
            <a:ext cx="8137227" cy="2592288"/>
          </a:xfrm>
          <a:prstGeom prst="rect">
            <a:avLst/>
          </a:prstGeom>
        </p:spPr>
      </p:pic>
      <p:sp>
        <p:nvSpPr>
          <p:cNvPr id="8" name="Retângulo 7">
            <a:extLst>
              <a:ext uri="{FF2B5EF4-FFF2-40B4-BE49-F238E27FC236}">
                <a16:creationId xmlns:a16="http://schemas.microsoft.com/office/drawing/2014/main" id="{5D6E8F47-AF37-4AB3-B1CA-D5623F8B4E21}"/>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A dendrogram (from Greek </a:t>
            </a:r>
            <a:r>
              <a:rPr lang="en-US" sz="1400" dirty="0" err="1"/>
              <a:t>dendro</a:t>
            </a:r>
            <a:r>
              <a:rPr lang="en-US" sz="1400" dirty="0"/>
              <a:t> "tree" and gramma "drawing") is a tree diagram frequently used to illustrate the arrangement of the clusters produced by hierarchical clustering.</a:t>
            </a:r>
          </a:p>
        </p:txBody>
      </p:sp>
    </p:spTree>
    <p:extLst>
      <p:ext uri="{BB962C8B-B14F-4D97-AF65-F5344CB8AC3E}">
        <p14:creationId xmlns:p14="http://schemas.microsoft.com/office/powerpoint/2010/main" val="375707049"/>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308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0A04701D-168B-4AFE-834E-7B45B0F26A24}"/>
              </a:ext>
            </a:extLst>
          </p:cNvPr>
          <p:cNvPicPr>
            <a:picLocks noChangeAspect="1"/>
          </p:cNvPicPr>
          <p:nvPr/>
        </p:nvPicPr>
        <p:blipFill>
          <a:blip r:embed="rId2"/>
          <a:stretch>
            <a:fillRect/>
          </a:stretch>
        </p:blipFill>
        <p:spPr>
          <a:xfrm>
            <a:off x="1596700" y="1534923"/>
            <a:ext cx="6382647" cy="3985071"/>
          </a:xfrm>
          <a:prstGeom prst="rect">
            <a:avLst/>
          </a:prstGeom>
        </p:spPr>
      </p:pic>
    </p:spTree>
    <p:extLst>
      <p:ext uri="{BB962C8B-B14F-4D97-AF65-F5344CB8AC3E}">
        <p14:creationId xmlns:p14="http://schemas.microsoft.com/office/powerpoint/2010/main" val="381705901"/>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135</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71406100-D41E-4F96-B477-50AFB6A7AB78}"/>
              </a:ext>
            </a:extLst>
          </p:cNvPr>
          <p:cNvPicPr>
            <a:picLocks noChangeAspect="1"/>
          </p:cNvPicPr>
          <p:nvPr/>
        </p:nvPicPr>
        <p:blipFill>
          <a:blip r:embed="rId2"/>
          <a:stretch>
            <a:fillRect/>
          </a:stretch>
        </p:blipFill>
        <p:spPr>
          <a:xfrm>
            <a:off x="655102" y="958627"/>
            <a:ext cx="8023843" cy="2810908"/>
          </a:xfrm>
          <a:prstGeom prst="rect">
            <a:avLst/>
          </a:prstGeom>
        </p:spPr>
      </p:pic>
      <p:pic>
        <p:nvPicPr>
          <p:cNvPr id="3" name="Imagem 2">
            <a:extLst>
              <a:ext uri="{FF2B5EF4-FFF2-40B4-BE49-F238E27FC236}">
                <a16:creationId xmlns:a16="http://schemas.microsoft.com/office/drawing/2014/main" id="{15291836-2F0D-4D1C-88BB-9F1B03E6FB53}"/>
              </a:ext>
            </a:extLst>
          </p:cNvPr>
          <p:cNvPicPr>
            <a:picLocks noChangeAspect="1"/>
          </p:cNvPicPr>
          <p:nvPr/>
        </p:nvPicPr>
        <p:blipFill>
          <a:blip r:embed="rId3"/>
          <a:stretch>
            <a:fillRect/>
          </a:stretch>
        </p:blipFill>
        <p:spPr>
          <a:xfrm>
            <a:off x="1371228" y="3769535"/>
            <a:ext cx="6591590" cy="2242154"/>
          </a:xfrm>
          <a:prstGeom prst="rect">
            <a:avLst/>
          </a:prstGeom>
        </p:spPr>
      </p:pic>
    </p:spTree>
    <p:extLst>
      <p:ext uri="{BB962C8B-B14F-4D97-AF65-F5344CB8AC3E}">
        <p14:creationId xmlns:p14="http://schemas.microsoft.com/office/powerpoint/2010/main" val="2324273540"/>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136</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9AB309BD-1012-457A-B5D3-62529D323EE0}"/>
              </a:ext>
            </a:extLst>
          </p:cNvPr>
          <p:cNvPicPr>
            <a:picLocks noChangeAspect="1"/>
          </p:cNvPicPr>
          <p:nvPr/>
        </p:nvPicPr>
        <p:blipFill>
          <a:blip r:embed="rId2"/>
          <a:stretch>
            <a:fillRect/>
          </a:stretch>
        </p:blipFill>
        <p:spPr>
          <a:xfrm>
            <a:off x="1328321" y="1052736"/>
            <a:ext cx="6487358" cy="4752528"/>
          </a:xfrm>
          <a:prstGeom prst="rect">
            <a:avLst/>
          </a:prstGeom>
        </p:spPr>
      </p:pic>
    </p:spTree>
    <p:extLst>
      <p:ext uri="{BB962C8B-B14F-4D97-AF65-F5344CB8AC3E}">
        <p14:creationId xmlns:p14="http://schemas.microsoft.com/office/powerpoint/2010/main" val="765705822"/>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D3F798E6-E56E-4D95-8F50-D7B7EEF8DDF6}"/>
              </a:ext>
            </a:extLst>
          </p:cNvPr>
          <p:cNvPicPr>
            <a:picLocks noChangeAspect="1"/>
          </p:cNvPicPr>
          <p:nvPr/>
        </p:nvPicPr>
        <p:blipFill>
          <a:blip r:embed="rId2"/>
          <a:stretch>
            <a:fillRect/>
          </a:stretch>
        </p:blipFill>
        <p:spPr>
          <a:xfrm>
            <a:off x="827584" y="1772816"/>
            <a:ext cx="7896383" cy="3168352"/>
          </a:xfrm>
          <a:prstGeom prst="rect">
            <a:avLst/>
          </a:prstGeom>
        </p:spPr>
      </p:pic>
    </p:spTree>
    <p:extLst>
      <p:ext uri="{BB962C8B-B14F-4D97-AF65-F5344CB8AC3E}">
        <p14:creationId xmlns:p14="http://schemas.microsoft.com/office/powerpoint/2010/main" val="326088279"/>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6E7F6625-73E8-4C48-939C-793F10728757}"/>
              </a:ext>
            </a:extLst>
          </p:cNvPr>
          <p:cNvPicPr>
            <a:picLocks noChangeAspect="1"/>
          </p:cNvPicPr>
          <p:nvPr/>
        </p:nvPicPr>
        <p:blipFill>
          <a:blip r:embed="rId2"/>
          <a:stretch>
            <a:fillRect/>
          </a:stretch>
        </p:blipFill>
        <p:spPr>
          <a:xfrm>
            <a:off x="850067" y="1720398"/>
            <a:ext cx="7989133" cy="3417204"/>
          </a:xfrm>
          <a:prstGeom prst="rect">
            <a:avLst/>
          </a:prstGeom>
        </p:spPr>
      </p:pic>
    </p:spTree>
    <p:extLst>
      <p:ext uri="{BB962C8B-B14F-4D97-AF65-F5344CB8AC3E}">
        <p14:creationId xmlns:p14="http://schemas.microsoft.com/office/powerpoint/2010/main" val="2037668063"/>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13D5A390-C4A1-4800-9955-477FE18990DB}"/>
              </a:ext>
            </a:extLst>
          </p:cNvPr>
          <p:cNvPicPr>
            <a:picLocks noChangeAspect="1"/>
          </p:cNvPicPr>
          <p:nvPr/>
        </p:nvPicPr>
        <p:blipFill>
          <a:blip r:embed="rId2"/>
          <a:stretch>
            <a:fillRect/>
          </a:stretch>
        </p:blipFill>
        <p:spPr>
          <a:xfrm>
            <a:off x="1001118" y="1844824"/>
            <a:ext cx="7838082" cy="3312368"/>
          </a:xfrm>
          <a:prstGeom prst="rect">
            <a:avLst/>
          </a:prstGeom>
        </p:spPr>
      </p:pic>
    </p:spTree>
    <p:extLst>
      <p:ext uri="{BB962C8B-B14F-4D97-AF65-F5344CB8AC3E}">
        <p14:creationId xmlns:p14="http://schemas.microsoft.com/office/powerpoint/2010/main" val="3723984197"/>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14</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LITERATURE REVIEW</a:t>
            </a:r>
          </a:p>
        </p:txBody>
      </p:sp>
    </p:spTree>
    <p:extLst>
      <p:ext uri="{BB962C8B-B14F-4D97-AF65-F5344CB8AC3E}">
        <p14:creationId xmlns:p14="http://schemas.microsoft.com/office/powerpoint/2010/main" val="3492595710"/>
      </p:ext>
    </p:extLst>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C87261D-A785-41D5-810F-5505B450DE3F}"/>
              </a:ext>
            </a:extLst>
          </p:cNvPr>
          <p:cNvPicPr>
            <a:picLocks noChangeAspect="1"/>
          </p:cNvPicPr>
          <p:nvPr/>
        </p:nvPicPr>
        <p:blipFill>
          <a:blip r:embed="rId2"/>
          <a:stretch>
            <a:fillRect/>
          </a:stretch>
        </p:blipFill>
        <p:spPr>
          <a:xfrm>
            <a:off x="866863" y="1628800"/>
            <a:ext cx="7956892" cy="3744416"/>
          </a:xfrm>
          <a:prstGeom prst="rect">
            <a:avLst/>
          </a:prstGeom>
        </p:spPr>
      </p:pic>
    </p:spTree>
    <p:extLst>
      <p:ext uri="{BB962C8B-B14F-4D97-AF65-F5344CB8AC3E}">
        <p14:creationId xmlns:p14="http://schemas.microsoft.com/office/powerpoint/2010/main" val="153418854"/>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34343C74-184D-457E-93AD-049D473D9139}"/>
              </a:ext>
            </a:extLst>
          </p:cNvPr>
          <p:cNvPicPr>
            <a:picLocks noChangeAspect="1"/>
          </p:cNvPicPr>
          <p:nvPr/>
        </p:nvPicPr>
        <p:blipFill rotWithShape="1">
          <a:blip r:embed="rId2"/>
          <a:srcRect t="4865"/>
          <a:stretch/>
        </p:blipFill>
        <p:spPr>
          <a:xfrm>
            <a:off x="899592" y="1255610"/>
            <a:ext cx="7728361" cy="4633842"/>
          </a:xfrm>
          <a:prstGeom prst="rect">
            <a:avLst/>
          </a:prstGeom>
        </p:spPr>
      </p:pic>
    </p:spTree>
    <p:extLst>
      <p:ext uri="{BB962C8B-B14F-4D97-AF65-F5344CB8AC3E}">
        <p14:creationId xmlns:p14="http://schemas.microsoft.com/office/powerpoint/2010/main" val="1751582617"/>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904DBFD-E24A-4DDD-8558-1FC5B5D1590B}"/>
              </a:ext>
            </a:extLst>
          </p:cNvPr>
          <p:cNvPicPr>
            <a:picLocks noChangeAspect="1"/>
          </p:cNvPicPr>
          <p:nvPr/>
        </p:nvPicPr>
        <p:blipFill>
          <a:blip r:embed="rId2"/>
          <a:stretch>
            <a:fillRect/>
          </a:stretch>
        </p:blipFill>
        <p:spPr>
          <a:xfrm>
            <a:off x="897448" y="1772816"/>
            <a:ext cx="7929046" cy="3168352"/>
          </a:xfrm>
          <a:prstGeom prst="rect">
            <a:avLst/>
          </a:prstGeom>
        </p:spPr>
      </p:pic>
    </p:spTree>
    <p:extLst>
      <p:ext uri="{BB962C8B-B14F-4D97-AF65-F5344CB8AC3E}">
        <p14:creationId xmlns:p14="http://schemas.microsoft.com/office/powerpoint/2010/main" val="699999538"/>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E83B6CBF-AEF1-4394-ABB2-7CCCCFB7EEC6}"/>
              </a:ext>
            </a:extLst>
          </p:cNvPr>
          <p:cNvPicPr>
            <a:picLocks noChangeAspect="1"/>
          </p:cNvPicPr>
          <p:nvPr/>
        </p:nvPicPr>
        <p:blipFill>
          <a:blip r:embed="rId2"/>
          <a:stretch>
            <a:fillRect/>
          </a:stretch>
        </p:blipFill>
        <p:spPr>
          <a:xfrm>
            <a:off x="821488" y="1454653"/>
            <a:ext cx="8184098" cy="3602532"/>
          </a:xfrm>
          <a:prstGeom prst="rect">
            <a:avLst/>
          </a:prstGeom>
        </p:spPr>
      </p:pic>
    </p:spTree>
    <p:extLst>
      <p:ext uri="{BB962C8B-B14F-4D97-AF65-F5344CB8AC3E}">
        <p14:creationId xmlns:p14="http://schemas.microsoft.com/office/powerpoint/2010/main" val="3727209186"/>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DE5B8FD-0F07-4E6B-A473-74DA15712453}"/>
              </a:ext>
            </a:extLst>
          </p:cNvPr>
          <p:cNvPicPr>
            <a:picLocks noChangeAspect="1"/>
          </p:cNvPicPr>
          <p:nvPr/>
        </p:nvPicPr>
        <p:blipFill>
          <a:blip r:embed="rId2"/>
          <a:stretch>
            <a:fillRect/>
          </a:stretch>
        </p:blipFill>
        <p:spPr>
          <a:xfrm>
            <a:off x="707390" y="1700808"/>
            <a:ext cx="8131810" cy="3240360"/>
          </a:xfrm>
          <a:prstGeom prst="rect">
            <a:avLst/>
          </a:prstGeom>
        </p:spPr>
      </p:pic>
    </p:spTree>
    <p:extLst>
      <p:ext uri="{BB962C8B-B14F-4D97-AF65-F5344CB8AC3E}">
        <p14:creationId xmlns:p14="http://schemas.microsoft.com/office/powerpoint/2010/main" val="3723539236"/>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08DF6B7-4722-4B6D-8872-2AEE0F7EFCA4}"/>
              </a:ext>
            </a:extLst>
          </p:cNvPr>
          <p:cNvPicPr>
            <a:picLocks noChangeAspect="1"/>
          </p:cNvPicPr>
          <p:nvPr/>
        </p:nvPicPr>
        <p:blipFill>
          <a:blip r:embed="rId2"/>
          <a:stretch>
            <a:fillRect/>
          </a:stretch>
        </p:blipFill>
        <p:spPr>
          <a:xfrm>
            <a:off x="726024" y="1628800"/>
            <a:ext cx="8151175" cy="4032448"/>
          </a:xfrm>
          <a:prstGeom prst="rect">
            <a:avLst/>
          </a:prstGeom>
        </p:spPr>
      </p:pic>
    </p:spTree>
    <p:extLst>
      <p:ext uri="{BB962C8B-B14F-4D97-AF65-F5344CB8AC3E}">
        <p14:creationId xmlns:p14="http://schemas.microsoft.com/office/powerpoint/2010/main" val="1155029128"/>
      </p:ext>
    </p:extLst>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11D3929-8477-4F19-853E-FC935FB743DD}"/>
              </a:ext>
            </a:extLst>
          </p:cNvPr>
          <p:cNvPicPr>
            <a:picLocks noChangeAspect="1"/>
          </p:cNvPicPr>
          <p:nvPr/>
        </p:nvPicPr>
        <p:blipFill>
          <a:blip r:embed="rId2"/>
          <a:stretch>
            <a:fillRect/>
          </a:stretch>
        </p:blipFill>
        <p:spPr>
          <a:xfrm>
            <a:off x="979406" y="1415451"/>
            <a:ext cx="7641508" cy="4605363"/>
          </a:xfrm>
          <a:prstGeom prst="rect">
            <a:avLst/>
          </a:prstGeom>
        </p:spPr>
      </p:pic>
    </p:spTree>
    <p:extLst>
      <p:ext uri="{BB962C8B-B14F-4D97-AF65-F5344CB8AC3E}">
        <p14:creationId xmlns:p14="http://schemas.microsoft.com/office/powerpoint/2010/main" val="1524772187"/>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147</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NPV x NP</a:t>
            </a:r>
            <a:endParaRPr lang="pt-BR" sz="2400" b="1" dirty="0"/>
          </a:p>
        </p:txBody>
      </p:sp>
      <p:sp>
        <p:nvSpPr>
          <p:cNvPr id="8" name="Retângulo 7">
            <a:extLst>
              <a:ext uri="{FF2B5EF4-FFF2-40B4-BE49-F238E27FC236}">
                <a16:creationId xmlns:a16="http://schemas.microsoft.com/office/drawing/2014/main" id="{0C26D02C-2911-4A7F-928A-9293576B1170}"/>
              </a:ext>
            </a:extLst>
          </p:cNvPr>
          <p:cNvSpPr/>
          <p:nvPr/>
        </p:nvSpPr>
        <p:spPr>
          <a:xfrm>
            <a:off x="654771" y="764704"/>
            <a:ext cx="8381725" cy="1077218"/>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Analysis considering the Maximization of Net Present Value (OEM perspective) and Network Profit (Airline Perspective);</a:t>
            </a:r>
          </a:p>
          <a:p>
            <a:pPr marL="285750" indent="-285750" algn="just">
              <a:buClr>
                <a:srgbClr val="002060"/>
              </a:buClr>
              <a:buFont typeface="Wingdings" panose="05000000000000000000" pitchFamily="2" charset="2"/>
              <a:buChar char="§"/>
            </a:pPr>
            <a:r>
              <a:rPr lang="pt-BR" sz="1600" dirty="0"/>
              <a:t>C</a:t>
            </a:r>
            <a:r>
              <a:rPr lang="en-US" sz="1600" dirty="0" err="1"/>
              <a:t>omparison</a:t>
            </a:r>
            <a:r>
              <a:rPr lang="en-US" sz="1600" dirty="0"/>
              <a:t>: Fixed Cruise Speed Schedule (Mach 0.78) x Optimum Cruise Speed Schedule (max M.CL/CD) . </a:t>
            </a:r>
          </a:p>
        </p:txBody>
      </p:sp>
      <p:pic>
        <p:nvPicPr>
          <p:cNvPr id="2" name="Imagem 1">
            <a:extLst>
              <a:ext uri="{FF2B5EF4-FFF2-40B4-BE49-F238E27FC236}">
                <a16:creationId xmlns:a16="http://schemas.microsoft.com/office/drawing/2014/main" id="{7D743E47-8847-4C15-95E5-741C37FD73BD}"/>
              </a:ext>
            </a:extLst>
          </p:cNvPr>
          <p:cNvPicPr>
            <a:picLocks noChangeAspect="1"/>
          </p:cNvPicPr>
          <p:nvPr/>
        </p:nvPicPr>
        <p:blipFill>
          <a:blip r:embed="rId2"/>
          <a:stretch>
            <a:fillRect/>
          </a:stretch>
        </p:blipFill>
        <p:spPr>
          <a:xfrm>
            <a:off x="1403648" y="1851857"/>
            <a:ext cx="6696744" cy="4150248"/>
          </a:xfrm>
          <a:prstGeom prst="rect">
            <a:avLst/>
          </a:prstGeom>
        </p:spPr>
      </p:pic>
    </p:spTree>
    <p:extLst>
      <p:ext uri="{BB962C8B-B14F-4D97-AF65-F5344CB8AC3E}">
        <p14:creationId xmlns:p14="http://schemas.microsoft.com/office/powerpoint/2010/main" val="2099689343"/>
      </p:ext>
    </p:extLst>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148</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Maximum NP Results</a:t>
            </a:r>
            <a:endParaRPr lang="pt-BR" sz="2400" b="1" dirty="0"/>
          </a:p>
        </p:txBody>
      </p:sp>
      <p:pic>
        <p:nvPicPr>
          <p:cNvPr id="7" name="Imagem 6">
            <a:extLst>
              <a:ext uri="{FF2B5EF4-FFF2-40B4-BE49-F238E27FC236}">
                <a16:creationId xmlns:a16="http://schemas.microsoft.com/office/drawing/2014/main" id="{821D3CBF-5BE3-4FC8-AD73-1B6389ABAEB9}"/>
              </a:ext>
            </a:extLst>
          </p:cNvPr>
          <p:cNvPicPr>
            <a:picLocks noChangeAspect="1"/>
          </p:cNvPicPr>
          <p:nvPr/>
        </p:nvPicPr>
        <p:blipFill>
          <a:blip r:embed="rId2"/>
          <a:stretch>
            <a:fillRect/>
          </a:stretch>
        </p:blipFill>
        <p:spPr>
          <a:xfrm>
            <a:off x="1705082" y="656710"/>
            <a:ext cx="5733835" cy="5699640"/>
          </a:xfrm>
          <a:prstGeom prst="rect">
            <a:avLst/>
          </a:prstGeom>
        </p:spPr>
      </p:pic>
    </p:spTree>
    <p:extLst>
      <p:ext uri="{BB962C8B-B14F-4D97-AF65-F5344CB8AC3E}">
        <p14:creationId xmlns:p14="http://schemas.microsoft.com/office/powerpoint/2010/main" val="3077673468"/>
      </p:ext>
    </p:extLst>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149</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Maximum NP Results</a:t>
            </a:r>
            <a:endParaRPr lang="pt-BR" sz="2400" b="1" dirty="0"/>
          </a:p>
        </p:txBody>
      </p:sp>
      <p:grpSp>
        <p:nvGrpSpPr>
          <p:cNvPr id="15" name="Agrupar 14">
            <a:extLst>
              <a:ext uri="{FF2B5EF4-FFF2-40B4-BE49-F238E27FC236}">
                <a16:creationId xmlns:a16="http://schemas.microsoft.com/office/drawing/2014/main" id="{ED911D8F-46EB-427F-A8EE-F4F1C80CBB1A}"/>
              </a:ext>
            </a:extLst>
          </p:cNvPr>
          <p:cNvGrpSpPr/>
          <p:nvPr/>
        </p:nvGrpSpPr>
        <p:grpSpPr>
          <a:xfrm>
            <a:off x="612120" y="1484783"/>
            <a:ext cx="8422931" cy="3096346"/>
            <a:chOff x="612120" y="1484783"/>
            <a:chExt cx="8422931" cy="3096346"/>
          </a:xfrm>
        </p:grpSpPr>
        <p:pic>
          <p:nvPicPr>
            <p:cNvPr id="7" name="Imagem 6">
              <a:extLst>
                <a:ext uri="{FF2B5EF4-FFF2-40B4-BE49-F238E27FC236}">
                  <a16:creationId xmlns:a16="http://schemas.microsoft.com/office/drawing/2014/main" id="{382E413B-74D4-49FB-BECC-12CF16AFD82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12120" y="1484785"/>
              <a:ext cx="2752899" cy="3096344"/>
            </a:xfrm>
            <a:prstGeom prst="rect">
              <a:avLst/>
            </a:prstGeom>
          </p:spPr>
        </p:pic>
        <p:pic>
          <p:nvPicPr>
            <p:cNvPr id="8" name="Imagem 7" descr="Uma imagem contendo ao ar livre&#10;&#10;Descrição gerada automaticamente">
              <a:extLst>
                <a:ext uri="{FF2B5EF4-FFF2-40B4-BE49-F238E27FC236}">
                  <a16:creationId xmlns:a16="http://schemas.microsoft.com/office/drawing/2014/main" id="{F689678D-7065-4347-84A0-D3321E056583}"/>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365019" y="1484783"/>
              <a:ext cx="2794611" cy="3096345"/>
            </a:xfrm>
            <a:prstGeom prst="rect">
              <a:avLst/>
            </a:prstGeom>
          </p:spPr>
        </p:pic>
        <p:pic>
          <p:nvPicPr>
            <p:cNvPr id="10" name="Imagem 9" descr="Uma imagem contendo ao ar livre&#10;&#10;Descrição gerada automaticamente">
              <a:extLst>
                <a:ext uri="{FF2B5EF4-FFF2-40B4-BE49-F238E27FC236}">
                  <a16:creationId xmlns:a16="http://schemas.microsoft.com/office/drawing/2014/main" id="{13FFACA5-C72B-406F-B516-0D204D4BCDA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151530" y="1484783"/>
              <a:ext cx="2883521" cy="3096345"/>
            </a:xfrm>
            <a:prstGeom prst="rect">
              <a:avLst/>
            </a:prstGeom>
          </p:spPr>
        </p:pic>
        <p:sp>
          <p:nvSpPr>
            <p:cNvPr id="12" name="CaixaDeTexto 11">
              <a:extLst>
                <a:ext uri="{FF2B5EF4-FFF2-40B4-BE49-F238E27FC236}">
                  <a16:creationId xmlns:a16="http://schemas.microsoft.com/office/drawing/2014/main" id="{4D4AABBC-4BA3-4ED3-A5AE-CF1D20F9A682}"/>
                </a:ext>
              </a:extLst>
            </p:cNvPr>
            <p:cNvSpPr txBox="1"/>
            <p:nvPr/>
          </p:nvSpPr>
          <p:spPr>
            <a:xfrm>
              <a:off x="755576" y="1988840"/>
              <a:ext cx="1152128" cy="1569660"/>
            </a:xfrm>
            <a:prstGeom prst="rect">
              <a:avLst/>
            </a:prstGeom>
            <a:noFill/>
          </p:spPr>
          <p:txBody>
            <a:bodyPr wrap="square" rtlCol="0">
              <a:spAutoFit/>
            </a:bodyPr>
            <a:lstStyle/>
            <a:p>
              <a:r>
                <a:rPr lang="pt-BR" sz="800" u="sng" dirty="0">
                  <a:solidFill>
                    <a:schemeClr val="bg1"/>
                  </a:solidFill>
                </a:rPr>
                <a:t>Aircraft#1</a:t>
              </a:r>
            </a:p>
            <a:p>
              <a:endParaRPr lang="pt-BR" sz="800" u="sng" dirty="0">
                <a:solidFill>
                  <a:schemeClr val="bg1"/>
                </a:solidFill>
              </a:endParaRPr>
            </a:p>
            <a:p>
              <a:r>
                <a:rPr lang="pt-BR" sz="800" dirty="0">
                  <a:solidFill>
                    <a:schemeClr val="bg1"/>
                  </a:solidFill>
                </a:rPr>
                <a:t>60 PAX </a:t>
              </a:r>
              <a:r>
                <a:rPr lang="pt-BR" sz="800" dirty="0" err="1">
                  <a:solidFill>
                    <a:schemeClr val="bg1"/>
                  </a:solidFill>
                </a:rPr>
                <a:t>Capacity</a:t>
              </a:r>
              <a:endParaRPr lang="pt-BR" sz="800" dirty="0">
                <a:solidFill>
                  <a:schemeClr val="bg1"/>
                </a:solidFill>
              </a:endParaRPr>
            </a:p>
            <a:p>
              <a:r>
                <a:rPr lang="pt-BR" sz="800" dirty="0">
                  <a:solidFill>
                    <a:schemeClr val="bg1"/>
                  </a:solidFill>
                </a:rPr>
                <a:t>1600nm design range</a:t>
              </a:r>
            </a:p>
            <a:p>
              <a:r>
                <a:rPr lang="pt-BR" sz="800" dirty="0">
                  <a:solidFill>
                    <a:schemeClr val="bg1"/>
                  </a:solidFill>
                </a:rPr>
                <a:t>31.8 </a:t>
              </a:r>
              <a:r>
                <a:rPr lang="pt-BR" sz="800" dirty="0" err="1">
                  <a:solidFill>
                    <a:schemeClr val="bg1"/>
                  </a:solidFill>
                </a:rPr>
                <a:t>ton</a:t>
              </a:r>
              <a:r>
                <a:rPr lang="pt-BR" sz="800" dirty="0">
                  <a:solidFill>
                    <a:schemeClr val="bg1"/>
                  </a:solidFill>
                </a:rPr>
                <a:t> MTOW</a:t>
              </a:r>
            </a:p>
            <a:p>
              <a:r>
                <a:rPr lang="pt-BR" sz="800" dirty="0">
                  <a:solidFill>
                    <a:schemeClr val="bg1"/>
                  </a:solidFill>
                </a:rPr>
                <a:t>138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0.36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sp>
          <p:nvSpPr>
            <p:cNvPr id="13" name="CaixaDeTexto 12">
              <a:extLst>
                <a:ext uri="{FF2B5EF4-FFF2-40B4-BE49-F238E27FC236}">
                  <a16:creationId xmlns:a16="http://schemas.microsoft.com/office/drawing/2014/main" id="{2A14D485-4A0C-4218-96E2-7A24A40F70AF}"/>
                </a:ext>
              </a:extLst>
            </p:cNvPr>
            <p:cNvSpPr txBox="1"/>
            <p:nvPr/>
          </p:nvSpPr>
          <p:spPr>
            <a:xfrm>
              <a:off x="3419872" y="1996480"/>
              <a:ext cx="1152128" cy="1569660"/>
            </a:xfrm>
            <a:prstGeom prst="rect">
              <a:avLst/>
            </a:prstGeom>
            <a:noFill/>
          </p:spPr>
          <p:txBody>
            <a:bodyPr wrap="square" rtlCol="0">
              <a:spAutoFit/>
            </a:bodyPr>
            <a:lstStyle/>
            <a:p>
              <a:r>
                <a:rPr lang="pt-BR" sz="800" u="sng" dirty="0">
                  <a:solidFill>
                    <a:schemeClr val="bg1"/>
                  </a:solidFill>
                </a:rPr>
                <a:t>Aircraft#2</a:t>
              </a:r>
            </a:p>
            <a:p>
              <a:endParaRPr lang="pt-BR" sz="800" u="sng" dirty="0">
                <a:solidFill>
                  <a:schemeClr val="bg1"/>
                </a:solidFill>
              </a:endParaRPr>
            </a:p>
            <a:p>
              <a:r>
                <a:rPr lang="pt-BR" sz="800" dirty="0">
                  <a:solidFill>
                    <a:schemeClr val="bg1"/>
                  </a:solidFill>
                </a:rPr>
                <a:t>110 PAX </a:t>
              </a:r>
              <a:r>
                <a:rPr lang="pt-BR" sz="800" dirty="0" err="1">
                  <a:solidFill>
                    <a:schemeClr val="bg1"/>
                  </a:solidFill>
                </a:rPr>
                <a:t>Capacity</a:t>
              </a:r>
              <a:endParaRPr lang="pt-BR" sz="800" dirty="0">
                <a:solidFill>
                  <a:schemeClr val="bg1"/>
                </a:solidFill>
              </a:endParaRPr>
            </a:p>
            <a:p>
              <a:r>
                <a:rPr lang="pt-BR" sz="800" dirty="0">
                  <a:solidFill>
                    <a:schemeClr val="bg1"/>
                  </a:solidFill>
                </a:rPr>
                <a:t>1900nm design range</a:t>
              </a:r>
            </a:p>
            <a:p>
              <a:r>
                <a:rPr lang="pt-BR" sz="800" dirty="0">
                  <a:solidFill>
                    <a:schemeClr val="bg1"/>
                  </a:solidFill>
                </a:rPr>
                <a:t>50.2 </a:t>
              </a:r>
              <a:r>
                <a:rPr lang="pt-BR" sz="800" dirty="0" err="1">
                  <a:solidFill>
                    <a:schemeClr val="bg1"/>
                  </a:solidFill>
                </a:rPr>
                <a:t>ton</a:t>
              </a:r>
              <a:r>
                <a:rPr lang="pt-BR" sz="800" dirty="0">
                  <a:solidFill>
                    <a:schemeClr val="bg1"/>
                  </a:solidFill>
                </a:rPr>
                <a:t> MTOW</a:t>
              </a:r>
            </a:p>
            <a:p>
              <a:r>
                <a:rPr lang="pt-BR" sz="800" dirty="0">
                  <a:solidFill>
                    <a:schemeClr val="bg1"/>
                  </a:solidFill>
                </a:rPr>
                <a:t>164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0.42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sp>
          <p:nvSpPr>
            <p:cNvPr id="14" name="CaixaDeTexto 13">
              <a:extLst>
                <a:ext uri="{FF2B5EF4-FFF2-40B4-BE49-F238E27FC236}">
                  <a16:creationId xmlns:a16="http://schemas.microsoft.com/office/drawing/2014/main" id="{1833ED72-2AF1-4895-9EC1-359EA6B8F047}"/>
                </a:ext>
              </a:extLst>
            </p:cNvPr>
            <p:cNvSpPr txBox="1"/>
            <p:nvPr/>
          </p:nvSpPr>
          <p:spPr>
            <a:xfrm>
              <a:off x="6300192" y="1996480"/>
              <a:ext cx="1152128" cy="1569660"/>
            </a:xfrm>
            <a:prstGeom prst="rect">
              <a:avLst/>
            </a:prstGeom>
            <a:noFill/>
          </p:spPr>
          <p:txBody>
            <a:bodyPr wrap="square" rtlCol="0">
              <a:spAutoFit/>
            </a:bodyPr>
            <a:lstStyle/>
            <a:p>
              <a:r>
                <a:rPr lang="pt-BR" sz="800" u="sng" dirty="0">
                  <a:solidFill>
                    <a:schemeClr val="bg1"/>
                  </a:solidFill>
                </a:rPr>
                <a:t>Aircraft#3</a:t>
              </a:r>
            </a:p>
            <a:p>
              <a:endParaRPr lang="pt-BR" sz="800" u="sng" dirty="0">
                <a:solidFill>
                  <a:schemeClr val="bg1"/>
                </a:solidFill>
              </a:endParaRPr>
            </a:p>
            <a:p>
              <a:r>
                <a:rPr lang="pt-BR" sz="800" dirty="0">
                  <a:solidFill>
                    <a:schemeClr val="bg1"/>
                  </a:solidFill>
                </a:rPr>
                <a:t>116 PAX </a:t>
              </a:r>
              <a:r>
                <a:rPr lang="pt-BR" sz="800" dirty="0" err="1">
                  <a:solidFill>
                    <a:schemeClr val="bg1"/>
                  </a:solidFill>
                </a:rPr>
                <a:t>Capacity</a:t>
              </a:r>
              <a:endParaRPr lang="pt-BR" sz="800" dirty="0">
                <a:solidFill>
                  <a:schemeClr val="bg1"/>
                </a:solidFill>
              </a:endParaRPr>
            </a:p>
            <a:p>
              <a:r>
                <a:rPr lang="pt-BR" sz="800" dirty="0">
                  <a:solidFill>
                    <a:schemeClr val="bg1"/>
                  </a:solidFill>
                </a:rPr>
                <a:t>1600nm design range</a:t>
              </a:r>
            </a:p>
            <a:p>
              <a:r>
                <a:rPr lang="pt-BR" sz="800" dirty="0">
                  <a:solidFill>
                    <a:schemeClr val="bg1"/>
                  </a:solidFill>
                </a:rPr>
                <a:t>55.196 </a:t>
              </a:r>
              <a:r>
                <a:rPr lang="pt-BR" sz="800" dirty="0" err="1">
                  <a:solidFill>
                    <a:schemeClr val="bg1"/>
                  </a:solidFill>
                </a:rPr>
                <a:t>ton</a:t>
              </a:r>
              <a:r>
                <a:rPr lang="pt-BR" sz="800" dirty="0">
                  <a:solidFill>
                    <a:schemeClr val="bg1"/>
                  </a:solidFill>
                </a:rPr>
                <a:t> MTOW</a:t>
              </a:r>
            </a:p>
            <a:p>
              <a:r>
                <a:rPr lang="pt-BR" sz="800" dirty="0">
                  <a:solidFill>
                    <a:schemeClr val="bg1"/>
                  </a:solidFill>
                </a:rPr>
                <a:t>152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0.40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grpSp>
    </p:spTree>
    <p:extLst>
      <p:ext uri="{BB962C8B-B14F-4D97-AF65-F5344CB8AC3E}">
        <p14:creationId xmlns:p14="http://schemas.microsoft.com/office/powerpoint/2010/main" val="316656248"/>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Literature Review</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15</a:t>
            </a:fld>
            <a:endParaRPr kumimoji="0" lang="en-US" dirty="0"/>
          </a:p>
        </p:txBody>
      </p:sp>
      <p:sp>
        <p:nvSpPr>
          <p:cNvPr id="3" name="Retângulo 2">
            <a:extLst>
              <a:ext uri="{FF2B5EF4-FFF2-40B4-BE49-F238E27FC236}">
                <a16:creationId xmlns:a16="http://schemas.microsoft.com/office/drawing/2014/main" id="{B1BB41E7-DE6C-47B6-8486-39AF04A6DCB6}"/>
              </a:ext>
            </a:extLst>
          </p:cNvPr>
          <p:cNvSpPr/>
          <p:nvPr/>
        </p:nvSpPr>
        <p:spPr>
          <a:xfrm>
            <a:off x="755576" y="764704"/>
            <a:ext cx="8280920" cy="5078313"/>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solidFill>
                  <a:srgbClr val="002060"/>
                </a:solidFill>
              </a:rPr>
              <a:t>100 bibliographical references </a:t>
            </a:r>
            <a:r>
              <a:rPr lang="en-US" dirty="0"/>
              <a:t>were gathered and compiled since the beginning of the research (2Q 2015). To the best of our knowledge these publications provide a good insight under the problem into consideration, leading to the accomplishment of the first envisioned achievement addressed on the study plan.</a:t>
            </a:r>
          </a:p>
          <a:p>
            <a:pPr marL="285750" indent="-285750" algn="just">
              <a:buClr>
                <a:srgbClr val="002060"/>
              </a:buClr>
              <a:buFont typeface="Wingdings" panose="05000000000000000000" pitchFamily="2" charset="2"/>
              <a:buChar char="§"/>
            </a:pPr>
            <a:endParaRPr lang="en-US" dirty="0"/>
          </a:p>
          <a:p>
            <a:pPr marL="285750" indent="-285750" algn="just">
              <a:buClr>
                <a:srgbClr val="002060"/>
              </a:buClr>
              <a:buFont typeface="Wingdings" panose="05000000000000000000" pitchFamily="2" charset="2"/>
              <a:buChar char="§"/>
            </a:pPr>
            <a:r>
              <a:rPr lang="en-US" dirty="0"/>
              <a:t> All references were grouped into five different sections as follows: </a:t>
            </a:r>
          </a:p>
          <a:p>
            <a:pPr marL="800100" lvl="1" indent="-342900" algn="just">
              <a:buFont typeface="+mj-lt"/>
              <a:buAutoNum type="arabicPeriod"/>
            </a:pPr>
            <a:r>
              <a:rPr lang="en-US" dirty="0">
                <a:solidFill>
                  <a:srgbClr val="000000"/>
                </a:solidFill>
              </a:rPr>
              <a:t>Aircraft Design (23); </a:t>
            </a:r>
          </a:p>
          <a:p>
            <a:pPr marL="800100" lvl="1" indent="-342900" algn="just">
              <a:buFont typeface="+mj-lt"/>
              <a:buAutoNum type="arabicPeriod"/>
            </a:pPr>
            <a:r>
              <a:rPr lang="en-US" dirty="0">
                <a:solidFill>
                  <a:srgbClr val="000000"/>
                </a:solidFill>
              </a:rPr>
              <a:t>Multidisciplinary Design Optimization Frameworks (44); </a:t>
            </a:r>
          </a:p>
          <a:p>
            <a:pPr marL="800100" lvl="1" indent="-342900" algn="just">
              <a:buFont typeface="+mj-lt"/>
              <a:buAutoNum type="arabicPeriod"/>
            </a:pPr>
            <a:r>
              <a:rPr lang="en-US" dirty="0">
                <a:solidFill>
                  <a:srgbClr val="000000"/>
                </a:solidFill>
              </a:rPr>
              <a:t>Airline Network Design and Optimization (28); </a:t>
            </a:r>
          </a:p>
          <a:p>
            <a:pPr marL="800100" lvl="1" indent="-342900" algn="just">
              <a:buFont typeface="+mj-lt"/>
              <a:buAutoNum type="arabicPeriod"/>
            </a:pPr>
            <a:r>
              <a:rPr lang="pt-BR" dirty="0">
                <a:solidFill>
                  <a:srgbClr val="000000"/>
                </a:solidFill>
              </a:rPr>
              <a:t>Algorithms (5)</a:t>
            </a:r>
          </a:p>
          <a:p>
            <a:pPr lvl="1" algn="just"/>
            <a:endParaRPr lang="en-US" dirty="0">
              <a:solidFill>
                <a:srgbClr val="000000"/>
              </a:solidFill>
            </a:endParaRPr>
          </a:p>
          <a:p>
            <a:pPr marL="285750" indent="-285750" algn="just">
              <a:buClr>
                <a:srgbClr val="002060"/>
              </a:buClr>
              <a:buFont typeface="Wingdings" panose="05000000000000000000" pitchFamily="2" charset="2"/>
              <a:buChar char="§"/>
            </a:pPr>
            <a:r>
              <a:rPr lang="en-US" dirty="0"/>
              <a:t>Lecture Notes (academic courses):</a:t>
            </a:r>
          </a:p>
          <a:p>
            <a:pPr marL="800100" lvl="1" indent="-342900" algn="just">
              <a:buFont typeface="+mj-lt"/>
              <a:buAutoNum type="arabicPeriod"/>
            </a:pPr>
            <a:r>
              <a:rPr lang="en-US" dirty="0">
                <a:solidFill>
                  <a:srgbClr val="000000"/>
                </a:solidFill>
              </a:rPr>
              <a:t>Multidisciplinary System Design Optimization (MIT, US);</a:t>
            </a:r>
          </a:p>
          <a:p>
            <a:pPr marL="800100" lvl="1" indent="-342900" algn="just">
              <a:buFont typeface="+mj-lt"/>
              <a:buAutoNum type="arabicPeriod"/>
            </a:pPr>
            <a:r>
              <a:rPr lang="en-US" dirty="0">
                <a:solidFill>
                  <a:srgbClr val="000000"/>
                </a:solidFill>
              </a:rPr>
              <a:t>Introduction to Multidisciplinary Design Optimization (Stanford Univ, US);</a:t>
            </a:r>
          </a:p>
          <a:p>
            <a:pPr marL="800100" lvl="1" indent="-342900" algn="just">
              <a:buFont typeface="+mj-lt"/>
              <a:buAutoNum type="arabicPeriod"/>
            </a:pPr>
            <a:r>
              <a:rPr lang="en-US" dirty="0">
                <a:solidFill>
                  <a:srgbClr val="000000"/>
                </a:solidFill>
              </a:rPr>
              <a:t>Design Optimization (Virginia Tech, US);</a:t>
            </a:r>
          </a:p>
          <a:p>
            <a:pPr marL="800100" lvl="1" indent="-342900" algn="just">
              <a:buFont typeface="+mj-lt"/>
              <a:buAutoNum type="arabicPeriod"/>
            </a:pPr>
            <a:r>
              <a:rPr lang="en-US" dirty="0">
                <a:solidFill>
                  <a:srgbClr val="000000"/>
                </a:solidFill>
              </a:rPr>
              <a:t>AA-265 Multiobjective Design Optimization (Technological Institute of Aeronautics, Brazil);</a:t>
            </a:r>
          </a:p>
          <a:p>
            <a:pPr marL="1257300" lvl="2" indent="-342900" algn="just">
              <a:buFont typeface="+mj-lt"/>
              <a:buAutoNum type="arabicPeriod"/>
            </a:pPr>
            <a:endParaRPr lang="en-US" dirty="0"/>
          </a:p>
        </p:txBody>
      </p:sp>
    </p:spTree>
    <p:extLst>
      <p:ext uri="{BB962C8B-B14F-4D97-AF65-F5344CB8AC3E}">
        <p14:creationId xmlns:p14="http://schemas.microsoft.com/office/powerpoint/2010/main" val="161057482"/>
      </p:ext>
    </p:extLst>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150</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Maximum NPV Results</a:t>
            </a:r>
            <a:endParaRPr lang="pt-BR" sz="2400" b="1" dirty="0"/>
          </a:p>
        </p:txBody>
      </p:sp>
      <p:pic>
        <p:nvPicPr>
          <p:cNvPr id="11" name="Imagem 10">
            <a:extLst>
              <a:ext uri="{FF2B5EF4-FFF2-40B4-BE49-F238E27FC236}">
                <a16:creationId xmlns:a16="http://schemas.microsoft.com/office/drawing/2014/main" id="{7A7AC3C7-9AE5-4408-9BEF-B8F92C8F4E45}"/>
              </a:ext>
            </a:extLst>
          </p:cNvPr>
          <p:cNvPicPr>
            <a:picLocks noChangeAspect="1"/>
          </p:cNvPicPr>
          <p:nvPr/>
        </p:nvPicPr>
        <p:blipFill>
          <a:blip r:embed="rId2"/>
          <a:stretch>
            <a:fillRect/>
          </a:stretch>
        </p:blipFill>
        <p:spPr>
          <a:xfrm>
            <a:off x="1705082" y="728007"/>
            <a:ext cx="5733835" cy="5553378"/>
          </a:xfrm>
          <a:prstGeom prst="rect">
            <a:avLst/>
          </a:prstGeom>
        </p:spPr>
      </p:pic>
    </p:spTree>
    <p:extLst>
      <p:ext uri="{BB962C8B-B14F-4D97-AF65-F5344CB8AC3E}">
        <p14:creationId xmlns:p14="http://schemas.microsoft.com/office/powerpoint/2010/main" val="2361848439"/>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151</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Maximum NPV Results</a:t>
            </a:r>
            <a:endParaRPr lang="pt-BR" sz="2400" b="1" dirty="0"/>
          </a:p>
        </p:txBody>
      </p:sp>
      <p:grpSp>
        <p:nvGrpSpPr>
          <p:cNvPr id="22" name="Agrupar 21">
            <a:extLst>
              <a:ext uri="{FF2B5EF4-FFF2-40B4-BE49-F238E27FC236}">
                <a16:creationId xmlns:a16="http://schemas.microsoft.com/office/drawing/2014/main" id="{080F13DC-F075-402F-8B4A-3DF1C6C3CA92}"/>
              </a:ext>
            </a:extLst>
          </p:cNvPr>
          <p:cNvGrpSpPr/>
          <p:nvPr/>
        </p:nvGrpSpPr>
        <p:grpSpPr>
          <a:xfrm>
            <a:off x="627813" y="1556792"/>
            <a:ext cx="8378196" cy="3024336"/>
            <a:chOff x="627813" y="1556792"/>
            <a:chExt cx="8378196" cy="3024336"/>
          </a:xfrm>
        </p:grpSpPr>
        <p:pic>
          <p:nvPicPr>
            <p:cNvPr id="9" name="Imagem 8" descr="Uma imagem contendo interior&#10;&#10;Descrição gerada automaticamente">
              <a:extLst>
                <a:ext uri="{FF2B5EF4-FFF2-40B4-BE49-F238E27FC236}">
                  <a16:creationId xmlns:a16="http://schemas.microsoft.com/office/drawing/2014/main" id="{AAEACD4B-4C96-44F5-A0F4-E773F1900D4A}"/>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27813" y="1556792"/>
              <a:ext cx="2808312" cy="3024336"/>
            </a:xfrm>
            <a:prstGeom prst="rect">
              <a:avLst/>
            </a:prstGeom>
          </p:spPr>
        </p:pic>
        <p:pic>
          <p:nvPicPr>
            <p:cNvPr id="16" name="Imagem 15" descr="Uma imagem contendo ao ar livre&#10;&#10;Descrição gerada automaticamente">
              <a:extLst>
                <a:ext uri="{FF2B5EF4-FFF2-40B4-BE49-F238E27FC236}">
                  <a16:creationId xmlns:a16="http://schemas.microsoft.com/office/drawing/2014/main" id="{2413F7E3-6D08-4DAD-BAE3-FDB72BDD655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436125" y="1556792"/>
              <a:ext cx="2770360" cy="3024336"/>
            </a:xfrm>
            <a:prstGeom prst="rect">
              <a:avLst/>
            </a:prstGeom>
          </p:spPr>
        </p:pic>
        <p:pic>
          <p:nvPicPr>
            <p:cNvPr id="18" name="Imagem 17" descr="Uma imagem contendo ao ar livre&#10;&#10;Descrição gerada automaticamente">
              <a:extLst>
                <a:ext uri="{FF2B5EF4-FFF2-40B4-BE49-F238E27FC236}">
                  <a16:creationId xmlns:a16="http://schemas.microsoft.com/office/drawing/2014/main" id="{B779D44B-B56E-4768-9E4C-D2274F99EC4F}"/>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194910" y="1556793"/>
              <a:ext cx="2811099" cy="3024335"/>
            </a:xfrm>
            <a:prstGeom prst="rect">
              <a:avLst/>
            </a:prstGeom>
          </p:spPr>
        </p:pic>
        <p:sp>
          <p:nvSpPr>
            <p:cNvPr id="19" name="CaixaDeTexto 18">
              <a:extLst>
                <a:ext uri="{FF2B5EF4-FFF2-40B4-BE49-F238E27FC236}">
                  <a16:creationId xmlns:a16="http://schemas.microsoft.com/office/drawing/2014/main" id="{B5A91B87-3B10-419F-A346-E4A29D83A584}"/>
                </a:ext>
              </a:extLst>
            </p:cNvPr>
            <p:cNvSpPr txBox="1"/>
            <p:nvPr/>
          </p:nvSpPr>
          <p:spPr>
            <a:xfrm>
              <a:off x="755576" y="1988840"/>
              <a:ext cx="1152128" cy="1569660"/>
            </a:xfrm>
            <a:prstGeom prst="rect">
              <a:avLst/>
            </a:prstGeom>
            <a:noFill/>
          </p:spPr>
          <p:txBody>
            <a:bodyPr wrap="square" rtlCol="0">
              <a:spAutoFit/>
            </a:bodyPr>
            <a:lstStyle/>
            <a:p>
              <a:r>
                <a:rPr lang="pt-BR" sz="800" u="sng" dirty="0">
                  <a:solidFill>
                    <a:schemeClr val="bg1"/>
                  </a:solidFill>
                </a:rPr>
                <a:t>Aircraft#1</a:t>
              </a:r>
            </a:p>
            <a:p>
              <a:endParaRPr lang="pt-BR" sz="800" u="sng" dirty="0">
                <a:solidFill>
                  <a:schemeClr val="bg1"/>
                </a:solidFill>
              </a:endParaRPr>
            </a:p>
            <a:p>
              <a:r>
                <a:rPr lang="pt-BR" sz="800" dirty="0">
                  <a:solidFill>
                    <a:schemeClr val="bg1"/>
                  </a:solidFill>
                </a:rPr>
                <a:t>60 PAX </a:t>
              </a:r>
              <a:r>
                <a:rPr lang="pt-BR" sz="800" dirty="0" err="1">
                  <a:solidFill>
                    <a:schemeClr val="bg1"/>
                  </a:solidFill>
                </a:rPr>
                <a:t>Capacity</a:t>
              </a:r>
              <a:endParaRPr lang="pt-BR" sz="800" dirty="0">
                <a:solidFill>
                  <a:schemeClr val="bg1"/>
                </a:solidFill>
              </a:endParaRPr>
            </a:p>
            <a:p>
              <a:r>
                <a:rPr lang="pt-BR" sz="800" dirty="0">
                  <a:solidFill>
                    <a:schemeClr val="bg1"/>
                  </a:solidFill>
                </a:rPr>
                <a:t>1600nm design range</a:t>
              </a:r>
            </a:p>
            <a:p>
              <a:r>
                <a:rPr lang="pt-BR" sz="800" dirty="0">
                  <a:solidFill>
                    <a:schemeClr val="bg1"/>
                  </a:solidFill>
                </a:rPr>
                <a:t>32.3 </a:t>
              </a:r>
              <a:r>
                <a:rPr lang="pt-BR" sz="800" dirty="0" err="1">
                  <a:solidFill>
                    <a:schemeClr val="bg1"/>
                  </a:solidFill>
                </a:rPr>
                <a:t>ton</a:t>
              </a:r>
              <a:r>
                <a:rPr lang="pt-BR" sz="800" dirty="0">
                  <a:solidFill>
                    <a:schemeClr val="bg1"/>
                  </a:solidFill>
                </a:rPr>
                <a:t> MTOW</a:t>
              </a:r>
            </a:p>
            <a:p>
              <a:r>
                <a:rPr lang="pt-BR" sz="800" dirty="0">
                  <a:solidFill>
                    <a:schemeClr val="bg1"/>
                  </a:solidFill>
                </a:rPr>
                <a:t>136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0.36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sp>
          <p:nvSpPr>
            <p:cNvPr id="20" name="CaixaDeTexto 19">
              <a:extLst>
                <a:ext uri="{FF2B5EF4-FFF2-40B4-BE49-F238E27FC236}">
                  <a16:creationId xmlns:a16="http://schemas.microsoft.com/office/drawing/2014/main" id="{4890DA0E-4B38-4F45-9975-C3EF3F5FBD26}"/>
                </a:ext>
              </a:extLst>
            </p:cNvPr>
            <p:cNvSpPr txBox="1"/>
            <p:nvPr/>
          </p:nvSpPr>
          <p:spPr>
            <a:xfrm>
              <a:off x="3419872" y="1996480"/>
              <a:ext cx="1152128" cy="1569660"/>
            </a:xfrm>
            <a:prstGeom prst="rect">
              <a:avLst/>
            </a:prstGeom>
            <a:noFill/>
          </p:spPr>
          <p:txBody>
            <a:bodyPr wrap="square" rtlCol="0">
              <a:spAutoFit/>
            </a:bodyPr>
            <a:lstStyle/>
            <a:p>
              <a:r>
                <a:rPr lang="pt-BR" sz="800" u="sng" dirty="0">
                  <a:solidFill>
                    <a:schemeClr val="bg1"/>
                  </a:solidFill>
                </a:rPr>
                <a:t>Aircraft#2</a:t>
              </a:r>
            </a:p>
            <a:p>
              <a:endParaRPr lang="pt-BR" sz="800" u="sng" dirty="0">
                <a:solidFill>
                  <a:schemeClr val="bg1"/>
                </a:solidFill>
              </a:endParaRPr>
            </a:p>
            <a:p>
              <a:r>
                <a:rPr lang="pt-BR" sz="800" dirty="0">
                  <a:solidFill>
                    <a:schemeClr val="bg1"/>
                  </a:solidFill>
                </a:rPr>
                <a:t>100 PAX </a:t>
              </a:r>
              <a:r>
                <a:rPr lang="pt-BR" sz="800" dirty="0" err="1">
                  <a:solidFill>
                    <a:schemeClr val="bg1"/>
                  </a:solidFill>
                </a:rPr>
                <a:t>Capacity</a:t>
              </a:r>
              <a:endParaRPr lang="pt-BR" sz="800" dirty="0">
                <a:solidFill>
                  <a:schemeClr val="bg1"/>
                </a:solidFill>
              </a:endParaRPr>
            </a:p>
            <a:p>
              <a:r>
                <a:rPr lang="pt-BR" sz="800" dirty="0">
                  <a:solidFill>
                    <a:schemeClr val="bg1"/>
                  </a:solidFill>
                </a:rPr>
                <a:t>1800nm design range</a:t>
              </a:r>
            </a:p>
            <a:p>
              <a:r>
                <a:rPr lang="pt-BR" sz="800" dirty="0">
                  <a:solidFill>
                    <a:schemeClr val="bg1"/>
                  </a:solidFill>
                </a:rPr>
                <a:t>48.1 </a:t>
              </a:r>
              <a:r>
                <a:rPr lang="pt-BR" sz="800" dirty="0" err="1">
                  <a:solidFill>
                    <a:schemeClr val="bg1"/>
                  </a:solidFill>
                </a:rPr>
                <a:t>ton</a:t>
              </a:r>
              <a:r>
                <a:rPr lang="pt-BR" sz="800" dirty="0">
                  <a:solidFill>
                    <a:schemeClr val="bg1"/>
                  </a:solidFill>
                </a:rPr>
                <a:t> MTOW</a:t>
              </a:r>
            </a:p>
            <a:p>
              <a:r>
                <a:rPr lang="pt-BR" sz="800" dirty="0">
                  <a:solidFill>
                    <a:schemeClr val="bg1"/>
                  </a:solidFill>
                </a:rPr>
                <a:t>159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0.42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sp>
          <p:nvSpPr>
            <p:cNvPr id="21" name="CaixaDeTexto 20">
              <a:extLst>
                <a:ext uri="{FF2B5EF4-FFF2-40B4-BE49-F238E27FC236}">
                  <a16:creationId xmlns:a16="http://schemas.microsoft.com/office/drawing/2014/main" id="{ABF63772-5E95-4A8D-AA2C-518C170882FD}"/>
                </a:ext>
              </a:extLst>
            </p:cNvPr>
            <p:cNvSpPr txBox="1"/>
            <p:nvPr/>
          </p:nvSpPr>
          <p:spPr>
            <a:xfrm>
              <a:off x="6300192" y="1996480"/>
              <a:ext cx="1152128" cy="1569660"/>
            </a:xfrm>
            <a:prstGeom prst="rect">
              <a:avLst/>
            </a:prstGeom>
            <a:noFill/>
          </p:spPr>
          <p:txBody>
            <a:bodyPr wrap="square" rtlCol="0">
              <a:spAutoFit/>
            </a:bodyPr>
            <a:lstStyle/>
            <a:p>
              <a:r>
                <a:rPr lang="pt-BR" sz="800" u="sng" dirty="0">
                  <a:solidFill>
                    <a:schemeClr val="bg1"/>
                  </a:solidFill>
                </a:rPr>
                <a:t>Aircraft#3</a:t>
              </a:r>
            </a:p>
            <a:p>
              <a:endParaRPr lang="pt-BR" sz="800" u="sng" dirty="0">
                <a:solidFill>
                  <a:schemeClr val="bg1"/>
                </a:solidFill>
              </a:endParaRPr>
            </a:p>
            <a:p>
              <a:r>
                <a:rPr lang="pt-BR" sz="800" dirty="0">
                  <a:solidFill>
                    <a:schemeClr val="bg1"/>
                  </a:solidFill>
                </a:rPr>
                <a:t>174 PAX </a:t>
              </a:r>
              <a:r>
                <a:rPr lang="pt-BR" sz="800" dirty="0" err="1">
                  <a:solidFill>
                    <a:schemeClr val="bg1"/>
                  </a:solidFill>
                </a:rPr>
                <a:t>Capacity</a:t>
              </a:r>
              <a:endParaRPr lang="pt-BR" sz="800" dirty="0">
                <a:solidFill>
                  <a:schemeClr val="bg1"/>
                </a:solidFill>
              </a:endParaRPr>
            </a:p>
            <a:p>
              <a:r>
                <a:rPr lang="pt-BR" sz="800" dirty="0">
                  <a:solidFill>
                    <a:schemeClr val="bg1"/>
                  </a:solidFill>
                </a:rPr>
                <a:t>1550nm design range</a:t>
              </a:r>
            </a:p>
            <a:p>
              <a:r>
                <a:rPr lang="pt-BR" sz="800" dirty="0">
                  <a:solidFill>
                    <a:schemeClr val="bg1"/>
                  </a:solidFill>
                </a:rPr>
                <a:t>68.5 </a:t>
              </a:r>
              <a:r>
                <a:rPr lang="pt-BR" sz="800" dirty="0" err="1">
                  <a:solidFill>
                    <a:schemeClr val="bg1"/>
                  </a:solidFill>
                </a:rPr>
                <a:t>ton</a:t>
              </a:r>
              <a:r>
                <a:rPr lang="pt-BR" sz="800" dirty="0">
                  <a:solidFill>
                    <a:schemeClr val="bg1"/>
                  </a:solidFill>
                </a:rPr>
                <a:t> MTOW</a:t>
              </a:r>
            </a:p>
            <a:p>
              <a:r>
                <a:rPr lang="pt-BR" sz="800" dirty="0">
                  <a:solidFill>
                    <a:schemeClr val="bg1"/>
                  </a:solidFill>
                </a:rPr>
                <a:t>152 </a:t>
              </a:r>
              <a:r>
                <a:rPr lang="pt-BR" sz="800" dirty="0" err="1">
                  <a:solidFill>
                    <a:schemeClr val="bg1"/>
                  </a:solidFill>
                </a:rPr>
                <a:t>Routes</a:t>
              </a:r>
              <a:r>
                <a:rPr lang="pt-BR" sz="800" dirty="0">
                  <a:solidFill>
                    <a:schemeClr val="bg1"/>
                  </a:solidFill>
                </a:rPr>
                <a:t> </a:t>
              </a:r>
              <a:r>
                <a:rPr lang="pt-BR" sz="800" dirty="0" err="1">
                  <a:solidFill>
                    <a:schemeClr val="bg1"/>
                  </a:solidFill>
                </a:rPr>
                <a:t>connected</a:t>
              </a:r>
              <a:endParaRPr lang="pt-BR" sz="800" dirty="0">
                <a:solidFill>
                  <a:schemeClr val="bg1"/>
                </a:solidFill>
              </a:endParaRPr>
            </a:p>
            <a:p>
              <a:r>
                <a:rPr lang="pt-BR" sz="800" dirty="0">
                  <a:solidFill>
                    <a:schemeClr val="bg1"/>
                  </a:solidFill>
                </a:rPr>
                <a:t>0.40 Network </a:t>
              </a:r>
              <a:r>
                <a:rPr lang="pt-BR" sz="800" dirty="0" err="1">
                  <a:solidFill>
                    <a:schemeClr val="bg1"/>
                  </a:solidFill>
                </a:rPr>
                <a:t>Density</a:t>
              </a:r>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pt-BR" sz="800" dirty="0">
                <a:solidFill>
                  <a:schemeClr val="bg1"/>
                </a:solidFill>
              </a:endParaRPr>
            </a:p>
            <a:p>
              <a:endParaRPr lang="en-US" sz="800" dirty="0">
                <a:solidFill>
                  <a:schemeClr val="bg1"/>
                </a:solidFill>
              </a:endParaRPr>
            </a:p>
          </p:txBody>
        </p:sp>
      </p:grpSp>
    </p:spTree>
    <p:extLst>
      <p:ext uri="{BB962C8B-B14F-4D97-AF65-F5344CB8AC3E}">
        <p14:creationId xmlns:p14="http://schemas.microsoft.com/office/powerpoint/2010/main" val="373027389"/>
      </p:ext>
    </p:extLst>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152</a:t>
            </a:fld>
            <a:endParaRPr kumimoji="0" lang="en-US" dirty="0"/>
          </a:p>
        </p:txBody>
      </p:sp>
      <p:sp>
        <p:nvSpPr>
          <p:cNvPr id="5" name="Retângulo 4"/>
          <p:cNvSpPr/>
          <p:nvPr/>
        </p:nvSpPr>
        <p:spPr>
          <a:xfrm>
            <a:off x="655102" y="783490"/>
            <a:ext cx="8208912" cy="5632311"/>
          </a:xfrm>
          <a:prstGeom prst="rect">
            <a:avLst/>
          </a:prstGeom>
        </p:spPr>
        <p:txBody>
          <a:bodyPr wrap="square">
            <a:spAutoFit/>
          </a:bodyPr>
          <a:lstStyle/>
          <a:p>
            <a:pPr algn="just">
              <a:buClr>
                <a:srgbClr val="002060"/>
              </a:buClr>
            </a:pPr>
            <a:endParaRPr lang="en-US" dirty="0"/>
          </a:p>
          <a:p>
            <a:pPr marL="285750" indent="-285750" algn="just">
              <a:buClr>
                <a:srgbClr val="002060"/>
              </a:buClr>
              <a:buFont typeface="Wingdings" panose="05000000000000000000" pitchFamily="2" charset="2"/>
              <a:buChar char="§"/>
            </a:pPr>
            <a:r>
              <a:rPr lang="en-US" dirty="0"/>
              <a:t>An accurate ANN system is employed for the estimation of aerodynamics characteristics, enabling faster simulation times and realistic mission performance calculations; </a:t>
            </a:r>
          </a:p>
          <a:p>
            <a:pPr marL="285750" indent="-285750" algn="just">
              <a:buClr>
                <a:srgbClr val="002060"/>
              </a:buClr>
              <a:buFont typeface="Wingdings" panose="05000000000000000000" pitchFamily="2" charset="2"/>
              <a:buChar char="§"/>
            </a:pPr>
            <a:endParaRPr lang="pt-BR" b="1" dirty="0"/>
          </a:p>
          <a:p>
            <a:pPr marL="285750" indent="-285750" algn="just">
              <a:buClr>
                <a:srgbClr val="002060"/>
              </a:buClr>
              <a:buFont typeface="Wingdings" panose="05000000000000000000" pitchFamily="2" charset="2"/>
              <a:buChar char="§"/>
            </a:pPr>
            <a:r>
              <a:rPr lang="en-US" dirty="0"/>
              <a:t>During the optimization process, the aerodynamic and propulsion characteristics of the selected aircraft are driven towards the best specific range, considering the optimized air transport network; </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The classical approach on aircraft design frequently considers only the minimization of DOC for a particular mission. In this study, it becomes evident that the Network Profit and NPV may be considered consistent candidates for design objectives;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In fact these are KPIs that have been frequently used by airlines and manufacturers as financial efficiency indicators and have special significance for decision making rather than DOC. </a:t>
            </a:r>
          </a:p>
          <a:p>
            <a:pPr algn="just">
              <a:buClr>
                <a:srgbClr val="002060"/>
              </a:buClr>
            </a:pPr>
            <a:endParaRPr lang="pt-BR" dirty="0"/>
          </a:p>
          <a:p>
            <a:pPr algn="just">
              <a:buClr>
                <a:srgbClr val="002060"/>
              </a:buClr>
            </a:pPr>
            <a:endParaRPr lang="en-US" dirty="0"/>
          </a:p>
          <a:p>
            <a:pPr marL="285750" indent="-285750" algn="just">
              <a:buClr>
                <a:srgbClr val="002060"/>
              </a:buClr>
              <a:buFont typeface="Wingdings" panose="05000000000000000000" pitchFamily="2" charset="2"/>
              <a:buChar char="§"/>
            </a:pP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Concluding</a:t>
            </a:r>
            <a:r>
              <a:rPr lang="pt-BR" sz="2400" b="1" dirty="0"/>
              <a:t> </a:t>
            </a:r>
            <a:r>
              <a:rPr lang="pt-BR" sz="2400" b="1" dirty="0" err="1"/>
              <a:t>Remarks</a:t>
            </a:r>
            <a:endParaRPr lang="pt-BR" sz="2400" b="1" dirty="0"/>
          </a:p>
        </p:txBody>
      </p:sp>
    </p:spTree>
    <p:extLst>
      <p:ext uri="{BB962C8B-B14F-4D97-AF65-F5344CB8AC3E}">
        <p14:creationId xmlns:p14="http://schemas.microsoft.com/office/powerpoint/2010/main" val="728488905"/>
      </p:ext>
    </p:extLst>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153</a:t>
            </a:fld>
            <a:endParaRPr kumimoji="0" lang="en-US" dirty="0"/>
          </a:p>
        </p:txBody>
      </p:sp>
      <p:sp>
        <p:nvSpPr>
          <p:cNvPr id="5" name="Retângulo 4"/>
          <p:cNvSpPr/>
          <p:nvPr/>
        </p:nvSpPr>
        <p:spPr>
          <a:xfrm>
            <a:off x="395536" y="980728"/>
            <a:ext cx="8064896" cy="3908762"/>
          </a:xfrm>
          <a:prstGeom prst="rect">
            <a:avLst/>
          </a:prstGeom>
        </p:spPr>
        <p:txBody>
          <a:bodyPr wrap="square">
            <a:spAutoFit/>
          </a:bodyPr>
          <a:lstStyle/>
          <a:p>
            <a:pPr marL="800100" lvl="1" indent="-342900">
              <a:buClr>
                <a:srgbClr val="002060"/>
              </a:buClr>
              <a:buFont typeface="Wingdings" panose="05000000000000000000" pitchFamily="2" charset="2"/>
              <a:buChar char="§"/>
            </a:pPr>
            <a:r>
              <a:rPr lang="en-US" dirty="0"/>
              <a:t>Run the analysis on more diverse aircraft topologies (construct a new database);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Switch on the effect of stochastic Passenger’s demand and delay times;</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Consider the effect of noise restrictions in key the airports (network module);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Run the NPV x NP analysis on a bigger network case (suggested: Delta’s domestic destinations,  50+ airports);</a:t>
            </a:r>
          </a:p>
          <a:p>
            <a:pPr marL="742950" lvl="1" indent="-285750">
              <a:buClr>
                <a:srgbClr val="002060"/>
              </a:buClr>
              <a:buFont typeface="Wingdings" panose="05000000000000000000" pitchFamily="2" charset="2"/>
              <a:buChar char="§"/>
            </a:pPr>
            <a:endParaRPr lang="pt-BR" dirty="0"/>
          </a:p>
          <a:p>
            <a:pPr marL="800100" lvl="1" indent="-342900">
              <a:buClr>
                <a:srgbClr val="002060"/>
              </a:buClr>
              <a:buFont typeface="Wingdings" panose="05000000000000000000" pitchFamily="2" charset="2"/>
              <a:buChar char="§"/>
            </a:pPr>
            <a:endParaRPr lang="en-US" dirty="0"/>
          </a:p>
          <a:p>
            <a:pPr lvl="1">
              <a:buClr>
                <a:srgbClr val="002060"/>
              </a:buClr>
            </a:pPr>
            <a:endParaRPr lang="pt-BR" sz="1600" dirty="0"/>
          </a:p>
          <a:p>
            <a:endParaRPr lang="en-US" sz="1600" dirty="0">
              <a:solidFill>
                <a:srgbClr val="002060"/>
              </a:solidFill>
            </a:endParaRPr>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err="1"/>
              <a:t>Developments</a:t>
            </a:r>
            <a:r>
              <a:rPr lang="pt-BR" sz="2400" b="1" dirty="0"/>
              <a:t> </a:t>
            </a:r>
            <a:r>
              <a:rPr lang="pt-BR" sz="2400" b="1" dirty="0" err="1"/>
              <a:t>to</a:t>
            </a:r>
            <a:r>
              <a:rPr lang="pt-BR" sz="2400" b="1" dirty="0"/>
              <a:t> Final </a:t>
            </a:r>
            <a:r>
              <a:rPr lang="pt-BR" sz="2400" b="1" dirty="0" err="1"/>
              <a:t>Thesis</a:t>
            </a:r>
            <a:endParaRPr lang="pt-BR" sz="2400" b="1" dirty="0"/>
          </a:p>
        </p:txBody>
      </p:sp>
    </p:spTree>
    <p:extLst>
      <p:ext uri="{BB962C8B-B14F-4D97-AF65-F5344CB8AC3E}">
        <p14:creationId xmlns:p14="http://schemas.microsoft.com/office/powerpoint/2010/main" val="926618490"/>
      </p:ext>
    </p:extLst>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154</a:t>
            </a:fld>
            <a:endParaRPr kumimoji="0" lang="en-US" dirty="0"/>
          </a:p>
        </p:txBody>
      </p:sp>
      <p:sp>
        <p:nvSpPr>
          <p:cNvPr id="5" name="Retângulo 4"/>
          <p:cNvSpPr/>
          <p:nvPr/>
        </p:nvSpPr>
        <p:spPr>
          <a:xfrm>
            <a:off x="827584" y="836712"/>
            <a:ext cx="8064896" cy="4832092"/>
          </a:xfrm>
          <a:prstGeom prst="rect">
            <a:avLst/>
          </a:prstGeom>
        </p:spPr>
        <p:txBody>
          <a:bodyPr wrap="square">
            <a:spAutoFit/>
          </a:bodyPr>
          <a:lstStyle/>
          <a:p>
            <a:pPr marL="285750" indent="-285750">
              <a:buClr>
                <a:srgbClr val="002060"/>
              </a:buClr>
              <a:buFont typeface="Wingdings" panose="05000000000000000000" pitchFamily="2" charset="2"/>
              <a:buChar char="§"/>
            </a:pPr>
            <a:r>
              <a:rPr lang="pt-BR" dirty="0" err="1"/>
              <a:t>Suggestions</a:t>
            </a:r>
            <a:r>
              <a:rPr lang="pt-BR" dirty="0"/>
              <a:t> for </a:t>
            </a:r>
            <a:r>
              <a:rPr lang="pt-BR" dirty="0" err="1"/>
              <a:t>the</a:t>
            </a:r>
            <a:r>
              <a:rPr lang="pt-BR" dirty="0"/>
              <a:t> </a:t>
            </a:r>
            <a:r>
              <a:rPr lang="pt-BR" dirty="0" err="1"/>
              <a:t>next</a:t>
            </a:r>
            <a:r>
              <a:rPr lang="pt-BR" dirty="0"/>
              <a:t> </a:t>
            </a:r>
            <a:r>
              <a:rPr lang="pt-BR" dirty="0" err="1"/>
              <a:t>studies</a:t>
            </a:r>
            <a:r>
              <a:rPr lang="pt-BR" dirty="0"/>
              <a:t> </a:t>
            </a:r>
            <a:r>
              <a:rPr lang="pt-BR" dirty="0" err="1"/>
              <a:t>and</a:t>
            </a:r>
            <a:r>
              <a:rPr lang="pt-BR" dirty="0"/>
              <a:t> </a:t>
            </a:r>
            <a:r>
              <a:rPr lang="pt-BR" dirty="0" err="1"/>
              <a:t>developments</a:t>
            </a:r>
            <a:r>
              <a:rPr lang="pt-BR" dirty="0"/>
              <a:t>:</a:t>
            </a:r>
          </a:p>
          <a:p>
            <a:pPr marL="342900" indent="-342900">
              <a:buClr>
                <a:srgbClr val="002060"/>
              </a:buClr>
              <a:buFont typeface="+mj-lt"/>
              <a:buAutoNum type="arabicPeriod"/>
            </a:pPr>
            <a:endParaRPr lang="pt-BR" dirty="0"/>
          </a:p>
          <a:p>
            <a:pPr marL="800100" lvl="1" indent="-342900">
              <a:buClr>
                <a:srgbClr val="002060"/>
              </a:buClr>
              <a:buFont typeface="+mj-lt"/>
              <a:buAutoNum type="arabicPeriod"/>
            </a:pPr>
            <a:r>
              <a:rPr lang="pt-BR" sz="1600" dirty="0" err="1"/>
              <a:t>Aircraft</a:t>
            </a:r>
            <a:r>
              <a:rPr lang="pt-BR" sz="1600" dirty="0"/>
              <a:t> </a:t>
            </a:r>
            <a:r>
              <a:rPr lang="pt-BR" sz="1600" dirty="0" err="1"/>
              <a:t>model</a:t>
            </a:r>
            <a:r>
              <a:rPr lang="pt-BR" sz="1600" dirty="0"/>
              <a:t>:</a:t>
            </a:r>
          </a:p>
          <a:p>
            <a:pPr marL="1257300" lvl="2" indent="-342900">
              <a:buClr>
                <a:srgbClr val="002060"/>
              </a:buClr>
              <a:buFont typeface="+mj-lt"/>
              <a:buAutoNum type="alphaLcParenR"/>
            </a:pPr>
            <a:r>
              <a:rPr lang="pt-BR" sz="1600" dirty="0" err="1"/>
              <a:t>Development</a:t>
            </a:r>
            <a:r>
              <a:rPr lang="pt-BR" sz="1600" dirty="0"/>
              <a:t> of </a:t>
            </a:r>
            <a:r>
              <a:rPr lang="pt-BR" sz="1600" dirty="0" err="1"/>
              <a:t>the</a:t>
            </a:r>
            <a:r>
              <a:rPr lang="pt-BR" sz="1600" dirty="0"/>
              <a:t> “</a:t>
            </a:r>
            <a:r>
              <a:rPr lang="pt-BR" sz="1600" i="1" dirty="0" err="1"/>
              <a:t>Structures</a:t>
            </a:r>
            <a:r>
              <a:rPr lang="pt-BR" sz="1600" i="1" dirty="0"/>
              <a:t> &amp; Loads” </a:t>
            </a:r>
            <a:r>
              <a:rPr lang="pt-BR" sz="1600" dirty="0"/>
              <a:t>module;</a:t>
            </a:r>
          </a:p>
          <a:p>
            <a:pPr marL="1257300" lvl="2" indent="-342900">
              <a:buClr>
                <a:srgbClr val="002060"/>
              </a:buClr>
              <a:buFont typeface="+mj-lt"/>
              <a:buAutoNum type="alphaLcParenR"/>
            </a:pPr>
            <a:r>
              <a:rPr lang="pt-BR" sz="1600" dirty="0" err="1"/>
              <a:t>Inclusion</a:t>
            </a:r>
            <a:r>
              <a:rPr lang="pt-BR" sz="1600" dirty="0"/>
              <a:t> of </a:t>
            </a:r>
            <a:r>
              <a:rPr lang="pt-BR" sz="1600" dirty="0" err="1"/>
              <a:t>airfoil</a:t>
            </a:r>
            <a:r>
              <a:rPr lang="pt-BR" sz="1600" dirty="0"/>
              <a:t> </a:t>
            </a:r>
            <a:r>
              <a:rPr lang="pt-BR" sz="1600" dirty="0" err="1"/>
              <a:t>optimization</a:t>
            </a:r>
            <a:r>
              <a:rPr lang="pt-BR" sz="1600" dirty="0"/>
              <a:t> in </a:t>
            </a:r>
            <a:r>
              <a:rPr lang="pt-BR" sz="1600" dirty="0" err="1"/>
              <a:t>the</a:t>
            </a:r>
            <a:r>
              <a:rPr lang="pt-BR" sz="1600" dirty="0"/>
              <a:t> </a:t>
            </a:r>
            <a:r>
              <a:rPr lang="pt-BR" sz="1600" i="1" dirty="0"/>
              <a:t>“</a:t>
            </a:r>
            <a:r>
              <a:rPr lang="pt-BR" sz="1600" i="1" dirty="0" err="1"/>
              <a:t>Aerodynamics</a:t>
            </a:r>
            <a:r>
              <a:rPr lang="pt-BR" sz="1600" i="1" dirty="0"/>
              <a:t> module”.</a:t>
            </a:r>
            <a:endParaRPr lang="en-US" sz="1600" i="1" dirty="0"/>
          </a:p>
          <a:p>
            <a:pPr marL="1257300" lvl="2" indent="-342900">
              <a:buClr>
                <a:srgbClr val="002060"/>
              </a:buClr>
              <a:buFont typeface="+mj-lt"/>
              <a:buAutoNum type="alphaLcParenR"/>
            </a:pPr>
            <a:endParaRPr lang="en-US" sz="1600" i="1" dirty="0"/>
          </a:p>
          <a:p>
            <a:pPr marL="800100" lvl="1" indent="-342900">
              <a:buClr>
                <a:srgbClr val="002060"/>
              </a:buClr>
              <a:buFont typeface="+mj-lt"/>
              <a:buAutoNum type="arabicPeriod"/>
            </a:pPr>
            <a:r>
              <a:rPr lang="en-US" sz="1600" dirty="0"/>
              <a:t>OFP:</a:t>
            </a:r>
          </a:p>
          <a:p>
            <a:pPr marL="1257300" lvl="2" indent="-342900">
              <a:buClr>
                <a:srgbClr val="002060"/>
              </a:buClr>
              <a:buFont typeface="+mj-lt"/>
              <a:buAutoNum type="alphaLcParenR"/>
            </a:pPr>
            <a:r>
              <a:rPr lang="en-US" sz="1600" dirty="0"/>
              <a:t>Consideration of Step climb procedures in cruise phase; </a:t>
            </a:r>
          </a:p>
          <a:p>
            <a:pPr marL="1257300" lvl="2" indent="-342900">
              <a:buClr>
                <a:srgbClr val="002060"/>
              </a:buClr>
              <a:buFont typeface="+mj-lt"/>
              <a:buAutoNum type="alphaLcParenR"/>
            </a:pPr>
            <a:r>
              <a:rPr lang="pt-BR" sz="1600" dirty="0"/>
              <a:t>O</a:t>
            </a:r>
            <a:r>
              <a:rPr lang="en-US" sz="1600" dirty="0" err="1"/>
              <a:t>ptimization</a:t>
            </a:r>
            <a:r>
              <a:rPr lang="en-US" sz="1600" dirty="0"/>
              <a:t> of climb and descent speeds;</a:t>
            </a:r>
          </a:p>
          <a:p>
            <a:pPr marL="1257300" lvl="2" indent="-342900">
              <a:buClr>
                <a:srgbClr val="002060"/>
              </a:buClr>
              <a:buFont typeface="+mj-lt"/>
              <a:buAutoNum type="alphaLcParenR"/>
            </a:pPr>
            <a:r>
              <a:rPr lang="pt-BR" sz="1600" dirty="0" err="1"/>
              <a:t>Consideration</a:t>
            </a:r>
            <a:r>
              <a:rPr lang="pt-BR" sz="1600" dirty="0"/>
              <a:t> of </a:t>
            </a:r>
            <a:r>
              <a:rPr lang="pt-BR" sz="1600" dirty="0" err="1"/>
              <a:t>realistic</a:t>
            </a:r>
            <a:r>
              <a:rPr lang="pt-BR" sz="1600" dirty="0"/>
              <a:t> </a:t>
            </a:r>
            <a:r>
              <a:rPr lang="pt-BR" sz="1600" dirty="0" err="1"/>
              <a:t>meteorological</a:t>
            </a:r>
            <a:r>
              <a:rPr lang="pt-BR" sz="1600" dirty="0"/>
              <a:t> </a:t>
            </a:r>
            <a:r>
              <a:rPr lang="pt-BR" sz="1600" dirty="0" err="1"/>
              <a:t>models</a:t>
            </a:r>
            <a:r>
              <a:rPr lang="pt-BR" sz="1600" dirty="0"/>
              <a:t> (</a:t>
            </a:r>
            <a:r>
              <a:rPr lang="pt-BR" sz="1600" dirty="0" err="1"/>
              <a:t>wind</a:t>
            </a:r>
            <a:r>
              <a:rPr lang="pt-BR" sz="1600" dirty="0"/>
              <a:t>/</a:t>
            </a:r>
            <a:r>
              <a:rPr lang="pt-BR" sz="1600" dirty="0" err="1"/>
              <a:t>temperatures</a:t>
            </a:r>
            <a:r>
              <a:rPr lang="pt-BR" sz="1600" dirty="0"/>
              <a:t> vertical profiles -  i.e. NOAA);</a:t>
            </a:r>
          </a:p>
          <a:p>
            <a:pPr marL="1257300" lvl="2" indent="-342900">
              <a:buClr>
                <a:srgbClr val="002060"/>
              </a:buClr>
              <a:buFont typeface="+mj-lt"/>
              <a:buAutoNum type="alphaLcParenR"/>
            </a:pPr>
            <a:r>
              <a:rPr lang="en-US" sz="1600" dirty="0"/>
              <a:t>Inclusion of airspace constraints on lateral and vertical flight paths (airways, restricted altitudes, restricted airspace);</a:t>
            </a:r>
          </a:p>
          <a:p>
            <a:pPr marL="1257300" lvl="2" indent="-342900">
              <a:buClr>
                <a:srgbClr val="002060"/>
              </a:buClr>
              <a:buFont typeface="+mj-lt"/>
              <a:buAutoNum type="alphaLcParenR"/>
            </a:pPr>
            <a:r>
              <a:rPr lang="pt-BR" sz="1600" dirty="0"/>
              <a:t>U</a:t>
            </a:r>
            <a:r>
              <a:rPr lang="en-US" sz="1600" dirty="0"/>
              <a:t>se of actual ADS-B to predict airspace constraints (machine learning).</a:t>
            </a:r>
            <a:endParaRPr lang="pt-BR" sz="1600" dirty="0"/>
          </a:p>
          <a:p>
            <a:pPr lvl="2">
              <a:buClr>
                <a:srgbClr val="002060"/>
              </a:buClr>
            </a:pPr>
            <a:endParaRPr lang="pt-BR" sz="1600" dirty="0"/>
          </a:p>
          <a:p>
            <a:pPr marL="800100" lvl="1" indent="-342900">
              <a:buClr>
                <a:srgbClr val="002060"/>
              </a:buClr>
              <a:buFont typeface="+mj-lt"/>
              <a:buAutoNum type="arabicPeriod"/>
            </a:pPr>
            <a:r>
              <a:rPr lang="en-US" sz="1600" dirty="0"/>
              <a:t>Network Optimization:</a:t>
            </a:r>
          </a:p>
          <a:p>
            <a:pPr marL="1257300" lvl="2" indent="-342900">
              <a:buClr>
                <a:srgbClr val="002060"/>
              </a:buClr>
              <a:buFont typeface="+mj-lt"/>
              <a:buAutoNum type="alphaLcParenR"/>
            </a:pPr>
            <a:r>
              <a:rPr lang="en-US" sz="1600" dirty="0"/>
              <a:t>Development of </a:t>
            </a:r>
            <a:r>
              <a:rPr lang="en-US" sz="1600" i="1" dirty="0"/>
              <a:t>“Aircraft scheduling (tail assignment)” </a:t>
            </a:r>
            <a:r>
              <a:rPr lang="en-US" sz="1600" dirty="0"/>
              <a:t>module to determine the optimum network fleet size.</a:t>
            </a:r>
          </a:p>
          <a:p>
            <a:pPr lvl="1">
              <a:buClr>
                <a:srgbClr val="002060"/>
              </a:buClr>
            </a:pPr>
            <a:endParaRPr lang="pt-BR" sz="1600" dirty="0"/>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a:t>Future </a:t>
            </a:r>
            <a:r>
              <a:rPr lang="pt-BR" sz="2400" b="1" dirty="0" err="1"/>
              <a:t>Research</a:t>
            </a:r>
            <a:endParaRPr lang="pt-BR" sz="2400" b="1" dirty="0"/>
          </a:p>
        </p:txBody>
      </p:sp>
    </p:spTree>
    <p:extLst>
      <p:ext uri="{BB962C8B-B14F-4D97-AF65-F5344CB8AC3E}">
        <p14:creationId xmlns:p14="http://schemas.microsoft.com/office/powerpoint/2010/main" val="4004346650"/>
      </p:ext>
    </p:extLst>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FB0C3D4-6B90-4908-8C0D-572CBC866189}"/>
              </a:ext>
            </a:extLst>
          </p:cNvPr>
          <p:cNvSpPr txBox="1"/>
          <p:nvPr/>
        </p:nvSpPr>
        <p:spPr>
          <a:xfrm>
            <a:off x="-180528" y="2708920"/>
            <a:ext cx="6417016" cy="1200329"/>
          </a:xfrm>
          <a:prstGeom prst="rect">
            <a:avLst/>
          </a:prstGeom>
          <a:noFill/>
        </p:spPr>
        <p:txBody>
          <a:bodyPr wrap="square" rtlCol="0">
            <a:spAutoFit/>
          </a:bodyPr>
          <a:lstStyle/>
          <a:p>
            <a:pPr algn="ctr"/>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THANKS FOR YOUR ATTENTION!</a:t>
            </a:r>
          </a:p>
        </p:txBody>
      </p:sp>
      <p:pic>
        <p:nvPicPr>
          <p:cNvPr id="7" name="Imagem 6" descr="Uma imagem contendo grama, ao ar livre, montanha, céu&#10;&#10;Descrição gerada com muito alta confiança">
            <a:extLst>
              <a:ext uri="{FF2B5EF4-FFF2-40B4-BE49-F238E27FC236}">
                <a16:creationId xmlns:a16="http://schemas.microsoft.com/office/drawing/2014/main" id="{19380A22-6827-429C-8B11-EDEE5B9257C2}"/>
              </a:ext>
            </a:extLst>
          </p:cNvPr>
          <p:cNvPicPr>
            <a:picLocks noChangeAspect="1"/>
          </p:cNvPicPr>
          <p:nvPr/>
        </p:nvPicPr>
        <p:blipFill>
          <a:blip r:embed="rId2" cstate="email">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0264" y="1278904"/>
            <a:ext cx="3268936" cy="4358581"/>
          </a:xfrm>
          <a:prstGeom prst="rect">
            <a:avLst/>
          </a:prstGeom>
        </p:spPr>
      </p:pic>
      <p:sp>
        <p:nvSpPr>
          <p:cNvPr id="4" name="Espaço Reservado para Número de Slide 2">
            <a:extLst>
              <a:ext uri="{FF2B5EF4-FFF2-40B4-BE49-F238E27FC236}">
                <a16:creationId xmlns:a16="http://schemas.microsoft.com/office/drawing/2014/main" id="{529474B5-8B60-4CED-8EFC-64221BD27E97}"/>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155</a:t>
            </a:fld>
            <a:endParaRPr kumimoji="0" lang="en-US" dirty="0"/>
          </a:p>
        </p:txBody>
      </p:sp>
    </p:spTree>
    <p:extLst>
      <p:ext uri="{BB962C8B-B14F-4D97-AF65-F5344CB8AC3E}">
        <p14:creationId xmlns:p14="http://schemas.microsoft.com/office/powerpoint/2010/main" val="787321628"/>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16</a:t>
            </a:fld>
            <a:endParaRPr kumimoji="0" lang="en-US" dirty="0"/>
          </a:p>
        </p:txBody>
      </p:sp>
      <p:pic>
        <p:nvPicPr>
          <p:cNvPr id="7" name="Imagem 6">
            <a:extLst>
              <a:ext uri="{FF2B5EF4-FFF2-40B4-BE49-F238E27FC236}">
                <a16:creationId xmlns:a16="http://schemas.microsoft.com/office/drawing/2014/main" id="{9D0EB7CB-1180-4898-950E-A075BD1142FE}"/>
              </a:ext>
            </a:extLst>
          </p:cNvPr>
          <p:cNvPicPr>
            <a:picLocks noChangeAspect="1"/>
          </p:cNvPicPr>
          <p:nvPr/>
        </p:nvPicPr>
        <p:blipFill>
          <a:blip r:embed="rId2"/>
          <a:stretch>
            <a:fillRect/>
          </a:stretch>
        </p:blipFill>
        <p:spPr>
          <a:xfrm>
            <a:off x="755576" y="707734"/>
            <a:ext cx="8083624" cy="3036335"/>
          </a:xfrm>
          <a:prstGeom prst="rect">
            <a:avLst/>
          </a:prstGeom>
        </p:spPr>
      </p:pic>
      <p:sp>
        <p:nvSpPr>
          <p:cNvPr id="4" name="Retângulo 3">
            <a:extLst>
              <a:ext uri="{FF2B5EF4-FFF2-40B4-BE49-F238E27FC236}">
                <a16:creationId xmlns:a16="http://schemas.microsoft.com/office/drawing/2014/main" id="{75548347-EDFD-4B7A-B31E-245F1BB53BD1}"/>
              </a:ext>
            </a:extLst>
          </p:cNvPr>
          <p:cNvSpPr/>
          <p:nvPr/>
        </p:nvSpPr>
        <p:spPr>
          <a:xfrm>
            <a:off x="304800" y="3801805"/>
            <a:ext cx="8587681" cy="2554545"/>
          </a:xfrm>
          <a:prstGeom prst="rect">
            <a:avLst/>
          </a:prstGeom>
        </p:spPr>
        <p:txBody>
          <a:bodyPr wrap="square">
            <a:spAutoFit/>
          </a:bodyPr>
          <a:lstStyle/>
          <a:p>
            <a:pPr lvl="1" algn="just">
              <a:buClr>
                <a:srgbClr val="002060"/>
              </a:buClr>
            </a:pPr>
            <a:r>
              <a:rPr lang="en-US" sz="1600" b="1" dirty="0"/>
              <a:t>Reference #2 </a:t>
            </a:r>
            <a:endParaRPr lang="en-US" sz="1600" dirty="0"/>
          </a:p>
          <a:p>
            <a:pPr lvl="1" algn="just">
              <a:buClr>
                <a:srgbClr val="002060"/>
              </a:buClr>
            </a:pPr>
            <a:r>
              <a:rPr lang="en-US" sz="1400" dirty="0"/>
              <a:t>Taylor, C. P. (2007). Integrated transportation system design optimization (Doctoral dissertation, Massachusetts Institute of Technology).</a:t>
            </a:r>
          </a:p>
          <a:p>
            <a:pPr lvl="2" indent="-285750" algn="just">
              <a:buClr>
                <a:srgbClr val="002060"/>
              </a:buClr>
              <a:buFont typeface="Wingdings" panose="05000000000000000000" pitchFamily="2" charset="2"/>
              <a:buChar char="§"/>
            </a:pPr>
            <a:r>
              <a:rPr lang="pt-BR" sz="1400" dirty="0"/>
              <a:t>Hub </a:t>
            </a:r>
            <a:r>
              <a:rPr lang="pt-BR" sz="1400" dirty="0" err="1"/>
              <a:t>and</a:t>
            </a:r>
            <a:r>
              <a:rPr lang="pt-BR" sz="1400" dirty="0"/>
              <a:t> </a:t>
            </a:r>
            <a:r>
              <a:rPr lang="pt-BR" sz="1400" dirty="0" err="1"/>
              <a:t>Spoke</a:t>
            </a:r>
            <a:r>
              <a:rPr lang="pt-BR" sz="1400" dirty="0"/>
              <a:t> Network </a:t>
            </a:r>
            <a:r>
              <a:rPr lang="pt-BR" sz="1400" dirty="0" err="1"/>
              <a:t>formulation</a:t>
            </a:r>
            <a:r>
              <a:rPr lang="pt-BR" sz="1400" dirty="0"/>
              <a:t> (no </a:t>
            </a:r>
            <a:r>
              <a:rPr lang="pt-BR" sz="1400" dirty="0" err="1"/>
              <a:t>Intermediate</a:t>
            </a:r>
            <a:r>
              <a:rPr lang="pt-BR" sz="1400" dirty="0"/>
              <a:t> </a:t>
            </a:r>
            <a:r>
              <a:rPr lang="pt-BR" sz="1400" dirty="0" err="1"/>
              <a:t>stops</a:t>
            </a:r>
            <a:r>
              <a:rPr lang="pt-BR" sz="1400" dirty="0"/>
              <a:t>);</a:t>
            </a:r>
          </a:p>
          <a:p>
            <a:pPr lvl="2" indent="-285750" algn="just">
              <a:buClr>
                <a:srgbClr val="002060"/>
              </a:buClr>
              <a:buFont typeface="Wingdings" panose="05000000000000000000" pitchFamily="2" charset="2"/>
              <a:buChar char="§"/>
            </a:pPr>
            <a:r>
              <a:rPr lang="pt-BR" sz="1400" dirty="0" err="1"/>
              <a:t>Simple</a:t>
            </a:r>
            <a:r>
              <a:rPr lang="pt-BR" sz="1400" dirty="0"/>
              <a:t> </a:t>
            </a:r>
            <a:r>
              <a:rPr lang="pt-BR" sz="1400" dirty="0" err="1"/>
              <a:t>route</a:t>
            </a:r>
            <a:r>
              <a:rPr lang="pt-BR" sz="1400" dirty="0"/>
              <a:t> connections (</a:t>
            </a:r>
            <a:r>
              <a:rPr lang="pt-BR" sz="1400" dirty="0" err="1"/>
              <a:t>Great</a:t>
            </a:r>
            <a:r>
              <a:rPr lang="pt-BR" sz="1400" dirty="0"/>
              <a:t> </a:t>
            </a:r>
            <a:r>
              <a:rPr lang="pt-BR" sz="1400" dirty="0" err="1"/>
              <a:t>Circle</a:t>
            </a:r>
            <a:r>
              <a:rPr lang="pt-BR" sz="1400" dirty="0"/>
              <a:t> </a:t>
            </a:r>
            <a:r>
              <a:rPr lang="pt-BR" sz="1400" dirty="0" err="1"/>
              <a:t>distance</a:t>
            </a:r>
            <a:r>
              <a:rPr lang="pt-BR" sz="1400" dirty="0"/>
              <a:t>);</a:t>
            </a:r>
          </a:p>
          <a:p>
            <a:pPr lvl="2" indent="-285750" algn="just">
              <a:buClr>
                <a:srgbClr val="002060"/>
              </a:buClr>
              <a:buFont typeface="Wingdings" panose="05000000000000000000" pitchFamily="2" charset="2"/>
              <a:buChar char="§"/>
            </a:pPr>
            <a:r>
              <a:rPr lang="pt-BR" sz="1400" dirty="0"/>
              <a:t>Cargo </a:t>
            </a:r>
            <a:r>
              <a:rPr lang="pt-BR" sz="1400" dirty="0" err="1"/>
              <a:t>Airline</a:t>
            </a:r>
            <a:r>
              <a:rPr lang="pt-BR" sz="1400" dirty="0"/>
              <a:t> (</a:t>
            </a:r>
            <a:r>
              <a:rPr lang="pt-BR" sz="1400" dirty="0" err="1"/>
              <a:t>payload</a:t>
            </a:r>
            <a:r>
              <a:rPr lang="pt-BR" sz="1400" dirty="0"/>
              <a:t> </a:t>
            </a:r>
            <a:r>
              <a:rPr lang="pt-BR" sz="1400" dirty="0" err="1"/>
              <a:t>optimization</a:t>
            </a:r>
            <a:r>
              <a:rPr lang="pt-BR" sz="1400" dirty="0"/>
              <a:t>);</a:t>
            </a:r>
          </a:p>
          <a:p>
            <a:pPr lvl="2" indent="-285750" algn="just">
              <a:buClr>
                <a:srgbClr val="002060"/>
              </a:buClr>
              <a:buFont typeface="Wingdings" panose="05000000000000000000" pitchFamily="2" charset="2"/>
              <a:buChar char="§"/>
            </a:pPr>
            <a:r>
              <a:rPr lang="pt-BR" sz="1400" dirty="0" err="1"/>
              <a:t>Very</a:t>
            </a:r>
            <a:r>
              <a:rPr lang="pt-BR" sz="1400" dirty="0"/>
              <a:t> </a:t>
            </a:r>
            <a:r>
              <a:rPr lang="pt-BR" sz="1400" dirty="0" err="1"/>
              <a:t>simplistic</a:t>
            </a:r>
            <a:r>
              <a:rPr lang="pt-BR" sz="1400" dirty="0"/>
              <a:t> Performance </a:t>
            </a:r>
            <a:r>
              <a:rPr lang="pt-BR" sz="1400" dirty="0" err="1"/>
              <a:t>Model</a:t>
            </a:r>
            <a:r>
              <a:rPr lang="pt-BR" sz="1400" dirty="0"/>
              <a:t> (Breguet Range </a:t>
            </a:r>
            <a:r>
              <a:rPr lang="pt-BR" sz="1400" dirty="0" err="1"/>
              <a:t>Equation</a:t>
            </a:r>
            <a:r>
              <a:rPr lang="pt-BR" sz="1400" dirty="0"/>
              <a:t> </a:t>
            </a:r>
            <a:r>
              <a:rPr lang="pt-BR" sz="1400" dirty="0" err="1"/>
              <a:t>to</a:t>
            </a:r>
            <a:r>
              <a:rPr lang="pt-BR" sz="1400" dirty="0"/>
              <a:t> </a:t>
            </a:r>
            <a:r>
              <a:rPr lang="pt-BR" sz="1400" dirty="0" err="1"/>
              <a:t>estimate</a:t>
            </a:r>
            <a:r>
              <a:rPr lang="pt-BR" sz="1400" dirty="0"/>
              <a:t> </a:t>
            </a:r>
            <a:r>
              <a:rPr lang="pt-BR" sz="1400" dirty="0" err="1"/>
              <a:t>fuel</a:t>
            </a:r>
            <a:r>
              <a:rPr lang="pt-BR" sz="1400" dirty="0"/>
              <a:t> </a:t>
            </a:r>
            <a:r>
              <a:rPr lang="pt-BR" sz="1400" dirty="0" err="1"/>
              <a:t>consumption</a:t>
            </a:r>
            <a:r>
              <a:rPr lang="pt-BR" sz="1400" dirty="0"/>
              <a:t>);</a:t>
            </a:r>
          </a:p>
          <a:p>
            <a:pPr lvl="2" indent="-285750" algn="just">
              <a:buClr>
                <a:srgbClr val="002060"/>
              </a:buClr>
              <a:buFont typeface="Wingdings" panose="05000000000000000000" pitchFamily="2" charset="2"/>
              <a:buChar char="§"/>
            </a:pPr>
            <a:r>
              <a:rPr lang="pt-BR" sz="1400" dirty="0"/>
              <a:t>3 </a:t>
            </a:r>
            <a:r>
              <a:rPr lang="pt-BR" sz="1400" dirty="0" err="1"/>
              <a:t>Aircraft</a:t>
            </a:r>
            <a:r>
              <a:rPr lang="pt-BR" sz="1400" dirty="0"/>
              <a:t> “Design” </a:t>
            </a:r>
            <a:r>
              <a:rPr lang="pt-BR" sz="1400" dirty="0" err="1"/>
              <a:t>Parameters</a:t>
            </a:r>
            <a:r>
              <a:rPr lang="pt-BR" sz="1400" dirty="0"/>
              <a:t>: Range, L/D </a:t>
            </a:r>
            <a:r>
              <a:rPr lang="pt-BR" sz="1400" dirty="0" err="1"/>
              <a:t>and</a:t>
            </a:r>
            <a:r>
              <a:rPr lang="pt-BR" sz="1400" dirty="0"/>
              <a:t> Cruise </a:t>
            </a:r>
            <a:r>
              <a:rPr lang="pt-BR" sz="1400" dirty="0" err="1"/>
              <a:t>Speed</a:t>
            </a:r>
            <a:r>
              <a:rPr lang="pt-BR" sz="1400" dirty="0"/>
              <a:t>;</a:t>
            </a:r>
          </a:p>
          <a:p>
            <a:pPr lvl="2" indent="-285750" algn="just">
              <a:buClr>
                <a:srgbClr val="002060"/>
              </a:buClr>
              <a:buFont typeface="Wingdings" panose="05000000000000000000" pitchFamily="2" charset="2"/>
              <a:buChar char="§"/>
            </a:pPr>
            <a:r>
              <a:rPr lang="pt-BR" sz="1400" dirty="0" err="1"/>
              <a:t>Minimization</a:t>
            </a:r>
            <a:r>
              <a:rPr lang="pt-BR" sz="1400" dirty="0"/>
              <a:t> of </a:t>
            </a:r>
            <a:r>
              <a:rPr lang="pt-BR" sz="1400" dirty="0" err="1"/>
              <a:t>System’s</a:t>
            </a:r>
            <a:r>
              <a:rPr lang="pt-BR" sz="1400" dirty="0"/>
              <a:t> DOC </a:t>
            </a:r>
            <a:r>
              <a:rPr lang="pt-BR" sz="1400" dirty="0" err="1"/>
              <a:t>only</a:t>
            </a:r>
            <a:r>
              <a:rPr lang="pt-BR" sz="1400" dirty="0"/>
              <a:t>;</a:t>
            </a:r>
          </a:p>
          <a:p>
            <a:pPr lvl="2" indent="-285750" algn="just">
              <a:buClr>
                <a:srgbClr val="002060"/>
              </a:buClr>
              <a:buFont typeface="Wingdings" panose="05000000000000000000" pitchFamily="2" charset="2"/>
              <a:buChar char="§"/>
            </a:pPr>
            <a:r>
              <a:rPr lang="pt-BR" sz="1400" dirty="0"/>
              <a:t>Uses </a:t>
            </a:r>
            <a:r>
              <a:rPr lang="pt-BR" sz="1400" dirty="0" err="1"/>
              <a:t>Simulated</a:t>
            </a:r>
            <a:r>
              <a:rPr lang="pt-BR" sz="1400" dirty="0"/>
              <a:t> </a:t>
            </a:r>
            <a:r>
              <a:rPr lang="pt-BR" sz="1400" dirty="0" err="1"/>
              <a:t>Annealing</a:t>
            </a:r>
            <a:r>
              <a:rPr lang="pt-BR" sz="1400" dirty="0"/>
              <a:t> </a:t>
            </a:r>
            <a:r>
              <a:rPr lang="pt-BR" sz="1400" dirty="0" err="1"/>
              <a:t>Algorithm</a:t>
            </a:r>
            <a:r>
              <a:rPr lang="pt-BR" sz="1600" dirty="0"/>
              <a:t>.</a:t>
            </a:r>
          </a:p>
          <a:p>
            <a:pPr marL="742950" lvl="1" indent="-285750" algn="just">
              <a:buClr>
                <a:srgbClr val="002060"/>
              </a:buClr>
              <a:buFont typeface="Wingdings" panose="05000000000000000000" pitchFamily="2" charset="2"/>
              <a:buChar char="§"/>
            </a:pPr>
            <a:endParaRPr lang="pt-BR" sz="1600" i="1" dirty="0"/>
          </a:p>
        </p:txBody>
      </p:sp>
    </p:spTree>
    <p:extLst>
      <p:ext uri="{BB962C8B-B14F-4D97-AF65-F5344CB8AC3E}">
        <p14:creationId xmlns:p14="http://schemas.microsoft.com/office/powerpoint/2010/main" val="337311518"/>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17</a:t>
            </a:fld>
            <a:endParaRPr kumimoji="0" lang="en-US" dirty="0"/>
          </a:p>
        </p:txBody>
      </p:sp>
      <p:pic>
        <p:nvPicPr>
          <p:cNvPr id="9" name="Imagem 8">
            <a:extLst>
              <a:ext uri="{FF2B5EF4-FFF2-40B4-BE49-F238E27FC236}">
                <a16:creationId xmlns:a16="http://schemas.microsoft.com/office/drawing/2014/main" id="{555749B4-3EFE-4DD1-B4F5-D188EDE7F06F}"/>
              </a:ext>
            </a:extLst>
          </p:cNvPr>
          <p:cNvPicPr>
            <a:picLocks noChangeAspect="1"/>
          </p:cNvPicPr>
          <p:nvPr/>
        </p:nvPicPr>
        <p:blipFill>
          <a:blip r:embed="rId2"/>
          <a:stretch>
            <a:fillRect/>
          </a:stretch>
        </p:blipFill>
        <p:spPr>
          <a:xfrm>
            <a:off x="1187624" y="764704"/>
            <a:ext cx="7405851" cy="3096344"/>
          </a:xfrm>
          <a:prstGeom prst="rect">
            <a:avLst/>
          </a:prstGeom>
        </p:spPr>
      </p:pic>
      <p:sp>
        <p:nvSpPr>
          <p:cNvPr id="10" name="Retângulo 9">
            <a:extLst>
              <a:ext uri="{FF2B5EF4-FFF2-40B4-BE49-F238E27FC236}">
                <a16:creationId xmlns:a16="http://schemas.microsoft.com/office/drawing/2014/main" id="{B98BAF28-ADF2-4FE8-B132-7008B05DDFD1}"/>
              </a:ext>
            </a:extLst>
          </p:cNvPr>
          <p:cNvSpPr/>
          <p:nvPr/>
        </p:nvSpPr>
        <p:spPr>
          <a:xfrm>
            <a:off x="711725" y="3960315"/>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Investigation of the </a:t>
            </a:r>
            <a:r>
              <a:rPr lang="en-US" sz="1600" dirty="0">
                <a:solidFill>
                  <a:srgbClr val="002060"/>
                </a:solidFill>
              </a:rPr>
              <a:t>impact of new aircraft on its optimal network</a:t>
            </a:r>
            <a:r>
              <a:rPr lang="en-US" sz="1600" dirty="0"/>
              <a:t>;</a:t>
            </a:r>
          </a:p>
          <a:p>
            <a:pPr marL="742950" lvl="1" indent="-285750" algn="just">
              <a:buClr>
                <a:srgbClr val="002060"/>
              </a:buClr>
              <a:buFont typeface="Wingdings" panose="05000000000000000000" pitchFamily="2" charset="2"/>
              <a:buChar char="§"/>
            </a:pPr>
            <a:r>
              <a:rPr lang="en-US" sz="1600" dirty="0">
                <a:solidFill>
                  <a:srgbClr val="002060"/>
                </a:solidFill>
              </a:rPr>
              <a:t>Maximization of profit;</a:t>
            </a:r>
          </a:p>
          <a:p>
            <a:pPr marL="742950" lvl="1" indent="-285750" algn="just">
              <a:buClr>
                <a:srgbClr val="002060"/>
              </a:buClr>
              <a:buFont typeface="Wingdings" panose="05000000000000000000" pitchFamily="2" charset="2"/>
              <a:buChar char="§"/>
            </a:pPr>
            <a:r>
              <a:rPr lang="en-US" sz="1600" dirty="0">
                <a:solidFill>
                  <a:srgbClr val="002060"/>
                </a:solidFill>
              </a:rPr>
              <a:t>Candidate list of aircraft designs;</a:t>
            </a:r>
          </a:p>
          <a:p>
            <a:pPr marL="742950" lvl="1" indent="-285750" algn="just">
              <a:buClr>
                <a:srgbClr val="002060"/>
              </a:buClr>
              <a:buFont typeface="Wingdings" panose="05000000000000000000" pitchFamily="2" charset="2"/>
              <a:buChar char="§"/>
            </a:pPr>
            <a:r>
              <a:rPr lang="en-US" sz="1600" dirty="0"/>
              <a:t>Study case for a network with 8 airports;</a:t>
            </a:r>
          </a:p>
          <a:p>
            <a:pPr marL="742950" lvl="1" indent="-285750" algn="just">
              <a:buClr>
                <a:srgbClr val="002060"/>
              </a:buClr>
              <a:buFont typeface="Wingdings" panose="05000000000000000000" pitchFamily="2" charset="2"/>
              <a:buChar char="§"/>
            </a:pPr>
            <a:r>
              <a:rPr lang="en-US" sz="1600" dirty="0">
                <a:solidFill>
                  <a:srgbClr val="002060"/>
                </a:solidFill>
              </a:rPr>
              <a:t>Linear programming model;</a:t>
            </a:r>
          </a:p>
          <a:p>
            <a:pPr marL="742950" lvl="1" indent="-285750" algn="just">
              <a:buClr>
                <a:srgbClr val="002060"/>
              </a:buClr>
              <a:buFont typeface="Wingdings" panose="05000000000000000000" pitchFamily="2" charset="2"/>
              <a:buChar char="§"/>
            </a:pPr>
            <a:r>
              <a:rPr lang="en-US" sz="1600" dirty="0"/>
              <a:t>Risk tolerance;</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2230284516"/>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18</a:t>
            </a:fld>
            <a:endParaRPr kumimoji="0" lang="en-US" dirty="0"/>
          </a:p>
        </p:txBody>
      </p:sp>
      <p:pic>
        <p:nvPicPr>
          <p:cNvPr id="8" name="Imagem 7">
            <a:extLst>
              <a:ext uri="{FF2B5EF4-FFF2-40B4-BE49-F238E27FC236}">
                <a16:creationId xmlns:a16="http://schemas.microsoft.com/office/drawing/2014/main" id="{B694FF0F-1BE2-40FA-9181-C2CC7B231894}"/>
              </a:ext>
            </a:extLst>
          </p:cNvPr>
          <p:cNvPicPr>
            <a:picLocks noChangeAspect="1"/>
          </p:cNvPicPr>
          <p:nvPr/>
        </p:nvPicPr>
        <p:blipFill>
          <a:blip r:embed="rId2"/>
          <a:stretch>
            <a:fillRect/>
          </a:stretch>
        </p:blipFill>
        <p:spPr>
          <a:xfrm>
            <a:off x="1102598" y="968942"/>
            <a:ext cx="7236357" cy="2160240"/>
          </a:xfrm>
          <a:prstGeom prst="rect">
            <a:avLst/>
          </a:prstGeom>
        </p:spPr>
      </p:pic>
      <p:pic>
        <p:nvPicPr>
          <p:cNvPr id="3" name="Imagem 2">
            <a:extLst>
              <a:ext uri="{FF2B5EF4-FFF2-40B4-BE49-F238E27FC236}">
                <a16:creationId xmlns:a16="http://schemas.microsoft.com/office/drawing/2014/main" id="{FB63125A-5DA0-4F85-AFA7-165B3F9929EF}"/>
              </a:ext>
            </a:extLst>
          </p:cNvPr>
          <p:cNvPicPr>
            <a:picLocks noChangeAspect="1"/>
          </p:cNvPicPr>
          <p:nvPr/>
        </p:nvPicPr>
        <p:blipFill>
          <a:blip r:embed="rId3"/>
          <a:stretch>
            <a:fillRect/>
          </a:stretch>
        </p:blipFill>
        <p:spPr>
          <a:xfrm>
            <a:off x="1128629" y="3239516"/>
            <a:ext cx="7210326" cy="2649542"/>
          </a:xfrm>
          <a:prstGeom prst="rect">
            <a:avLst/>
          </a:prstGeom>
        </p:spPr>
      </p:pic>
    </p:spTree>
    <p:extLst>
      <p:ext uri="{BB962C8B-B14F-4D97-AF65-F5344CB8AC3E}">
        <p14:creationId xmlns:p14="http://schemas.microsoft.com/office/powerpoint/2010/main" val="1313757036"/>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19</a:t>
            </a:fld>
            <a:endParaRPr kumimoji="0" lang="en-US" dirty="0"/>
          </a:p>
        </p:txBody>
      </p:sp>
      <p:pic>
        <p:nvPicPr>
          <p:cNvPr id="4" name="Imagem 3">
            <a:extLst>
              <a:ext uri="{FF2B5EF4-FFF2-40B4-BE49-F238E27FC236}">
                <a16:creationId xmlns:a16="http://schemas.microsoft.com/office/drawing/2014/main" id="{49791DB8-71DC-4CE3-AF01-5EB358767C27}"/>
              </a:ext>
            </a:extLst>
          </p:cNvPr>
          <p:cNvPicPr>
            <a:picLocks noChangeAspect="1"/>
          </p:cNvPicPr>
          <p:nvPr/>
        </p:nvPicPr>
        <p:blipFill>
          <a:blip r:embed="rId2"/>
          <a:stretch>
            <a:fillRect/>
          </a:stretch>
        </p:blipFill>
        <p:spPr>
          <a:xfrm>
            <a:off x="893034" y="801631"/>
            <a:ext cx="7683595" cy="2947132"/>
          </a:xfrm>
          <a:prstGeom prst="rect">
            <a:avLst/>
          </a:prstGeom>
        </p:spPr>
      </p:pic>
      <p:sp>
        <p:nvSpPr>
          <p:cNvPr id="8" name="CaixaDeTexto 7">
            <a:extLst>
              <a:ext uri="{FF2B5EF4-FFF2-40B4-BE49-F238E27FC236}">
                <a16:creationId xmlns:a16="http://schemas.microsoft.com/office/drawing/2014/main" id="{866D9B33-E510-4631-9C5A-311B1F9B4BE0}"/>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
        <p:nvSpPr>
          <p:cNvPr id="3" name="Retângulo 2">
            <a:extLst>
              <a:ext uri="{FF2B5EF4-FFF2-40B4-BE49-F238E27FC236}">
                <a16:creationId xmlns:a16="http://schemas.microsoft.com/office/drawing/2014/main" id="{58040EC4-6458-4C58-9A34-C7B1B1F97780}"/>
              </a:ext>
            </a:extLst>
          </p:cNvPr>
          <p:cNvSpPr/>
          <p:nvPr/>
        </p:nvSpPr>
        <p:spPr>
          <a:xfrm>
            <a:off x="460986" y="3925392"/>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Methodology for </a:t>
            </a:r>
            <a:r>
              <a:rPr lang="en-US" sz="1600" dirty="0">
                <a:solidFill>
                  <a:srgbClr val="002060"/>
                </a:solidFill>
              </a:rPr>
              <a:t>aircraft design considering demands of a given aerial network</a:t>
            </a:r>
            <a:r>
              <a:rPr lang="en-US" sz="1600" dirty="0"/>
              <a:t>;</a:t>
            </a:r>
          </a:p>
          <a:p>
            <a:pPr marL="742950" lvl="1" indent="-285750" algn="just">
              <a:buClr>
                <a:srgbClr val="002060"/>
              </a:buClr>
              <a:buFont typeface="Wingdings" panose="05000000000000000000" pitchFamily="2" charset="2"/>
              <a:buChar char="§"/>
            </a:pPr>
            <a:r>
              <a:rPr lang="en-US" sz="1600" dirty="0"/>
              <a:t>Objectives are the </a:t>
            </a:r>
            <a:r>
              <a:rPr lang="en-US" sz="1600" dirty="0">
                <a:solidFill>
                  <a:srgbClr val="002060"/>
                </a:solidFill>
              </a:rPr>
              <a:t>minimization of direct operating costs and airplane emissions</a:t>
            </a:r>
            <a:r>
              <a:rPr lang="en-US" sz="1600" dirty="0"/>
              <a:t>;</a:t>
            </a:r>
          </a:p>
          <a:p>
            <a:pPr marL="742950" lvl="1" indent="-285750" algn="just">
              <a:buClr>
                <a:srgbClr val="002060"/>
              </a:buClr>
              <a:buFont typeface="Wingdings" panose="05000000000000000000" pitchFamily="2" charset="2"/>
              <a:buChar char="§"/>
            </a:pPr>
            <a:r>
              <a:rPr lang="en-US" sz="1600" dirty="0"/>
              <a:t>Hierarchical decomposition was used with discipline-specific optimization algorithms using </a:t>
            </a:r>
            <a:r>
              <a:rPr lang="en-US" sz="1600" dirty="0">
                <a:solidFill>
                  <a:srgbClr val="002060"/>
                </a:solidFill>
              </a:rPr>
              <a:t>simplistic models;</a:t>
            </a:r>
          </a:p>
          <a:p>
            <a:pPr marL="742950" lvl="1" indent="-285750" algn="just">
              <a:buClr>
                <a:srgbClr val="002060"/>
              </a:buClr>
              <a:buFont typeface="Wingdings" panose="05000000000000000000" pitchFamily="2" charset="2"/>
              <a:buChar char="§"/>
            </a:pPr>
            <a:r>
              <a:rPr lang="en-US" sz="1600" dirty="0">
                <a:solidFill>
                  <a:srgbClr val="002060"/>
                </a:solidFill>
              </a:rPr>
              <a:t>A modified version of the NSGA-II multi-objective genetic algorithm;</a:t>
            </a:r>
          </a:p>
          <a:p>
            <a:pPr marL="742950" lvl="1" indent="-285750" algn="just">
              <a:buClr>
                <a:srgbClr val="002060"/>
              </a:buClr>
              <a:buFont typeface="Wingdings" panose="05000000000000000000" pitchFamily="2" charset="2"/>
              <a:buChar char="§"/>
            </a:pPr>
            <a:r>
              <a:rPr lang="en-US" sz="1600" dirty="0">
                <a:solidFill>
                  <a:srgbClr val="002060"/>
                </a:solidFill>
              </a:rPr>
              <a:t>The IBM ILOG CPLEX </a:t>
            </a:r>
            <a:r>
              <a:rPr lang="en-US" sz="1600" dirty="0"/>
              <a:t>employed to solve </a:t>
            </a:r>
            <a:r>
              <a:rPr lang="en-US" sz="1600" dirty="0">
                <a:solidFill>
                  <a:srgbClr val="002060"/>
                </a:solidFill>
              </a:rPr>
              <a:t>fleet assignment subspace problems.</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921528689"/>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3BB41ACE-B709-4DC2-A328-291DA7ADFAE8}"/>
              </a:ext>
            </a:extLst>
          </p:cNvPr>
          <p:cNvCxnSpPr/>
          <p:nvPr/>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Número de Slide 2">
            <a:extLst>
              <a:ext uri="{FF2B5EF4-FFF2-40B4-BE49-F238E27FC236}">
                <a16:creationId xmlns:a16="http://schemas.microsoft.com/office/drawing/2014/main" id="{5C684658-69FA-4816-BA87-F685D807FC90}"/>
              </a:ext>
            </a:extLst>
          </p:cNvPr>
          <p:cNvSpPr>
            <a:spLocks noGrp="1"/>
          </p:cNvSpPr>
          <p:nvPr>
            <p:ph type="sldNum" sz="quarter" idx="12"/>
          </p:nvPr>
        </p:nvSpPr>
        <p:spPr/>
        <p:txBody>
          <a:bodyPr/>
          <a:lstStyle/>
          <a:p>
            <a:fld id="{33D6E5A2-EC83-451F-A719-9AC1370DD5CF}" type="slidenum">
              <a:rPr lang="pt-BR" smtClean="0"/>
              <a:pPr/>
              <a:t>2</a:t>
            </a:fld>
            <a:endParaRPr kumimoji="0" lang="pt-BR"/>
          </a:p>
        </p:txBody>
      </p:sp>
      <p:sp>
        <p:nvSpPr>
          <p:cNvPr id="10" name="CaixaDeTexto 9">
            <a:extLst>
              <a:ext uri="{FF2B5EF4-FFF2-40B4-BE49-F238E27FC236}">
                <a16:creationId xmlns:a16="http://schemas.microsoft.com/office/drawing/2014/main" id="{937488F1-4A98-40E9-B5A0-82148110C8BD}"/>
              </a:ext>
            </a:extLst>
          </p:cNvPr>
          <p:cNvSpPr txBox="1"/>
          <p:nvPr/>
        </p:nvSpPr>
        <p:spPr>
          <a:xfrm>
            <a:off x="611560" y="203772"/>
            <a:ext cx="2664297" cy="461665"/>
          </a:xfrm>
          <a:prstGeom prst="rect">
            <a:avLst/>
          </a:prstGeom>
          <a:noFill/>
        </p:spPr>
        <p:txBody>
          <a:bodyPr wrap="square" rtlCol="0">
            <a:spAutoFit/>
          </a:bodyPr>
          <a:lstStyle/>
          <a:p>
            <a:r>
              <a:rPr lang="pt-BR" sz="2400" b="1" dirty="0" err="1"/>
              <a:t>Content</a:t>
            </a:r>
            <a:endParaRPr lang="pt-BR" sz="2400" b="1" dirty="0"/>
          </a:p>
        </p:txBody>
      </p:sp>
      <p:sp>
        <p:nvSpPr>
          <p:cNvPr id="11" name="CaixaDeTexto 10">
            <a:extLst>
              <a:ext uri="{FF2B5EF4-FFF2-40B4-BE49-F238E27FC236}">
                <a16:creationId xmlns:a16="http://schemas.microsoft.com/office/drawing/2014/main" id="{9BFD2F50-EACC-4EEB-873D-648F3A03B0A3}"/>
              </a:ext>
            </a:extLst>
          </p:cNvPr>
          <p:cNvSpPr txBox="1"/>
          <p:nvPr/>
        </p:nvSpPr>
        <p:spPr>
          <a:xfrm>
            <a:off x="5718671" y="1844824"/>
            <a:ext cx="3244280" cy="2862322"/>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US" sz="2000" kern="0" dirty="0"/>
              <a:t>Introduction</a:t>
            </a:r>
          </a:p>
          <a:p>
            <a:pPr marL="285750" indent="-285750">
              <a:buClr>
                <a:srgbClr val="0070C0"/>
              </a:buClr>
              <a:buFont typeface="Wingdings" panose="05000000000000000000" pitchFamily="2" charset="2"/>
              <a:buChar char="§"/>
            </a:pPr>
            <a:r>
              <a:rPr lang="en-US" sz="2000" kern="0" dirty="0"/>
              <a:t>Motivation </a:t>
            </a:r>
          </a:p>
          <a:p>
            <a:pPr marL="285750" indent="-285750">
              <a:buClr>
                <a:srgbClr val="0070C0"/>
              </a:buClr>
              <a:buFont typeface="Wingdings" panose="05000000000000000000" pitchFamily="2" charset="2"/>
              <a:buChar char="§"/>
            </a:pPr>
            <a:r>
              <a:rPr lang="en-US" sz="2000" kern="0" dirty="0"/>
              <a:t>Objectives</a:t>
            </a:r>
          </a:p>
          <a:p>
            <a:pPr marL="285750" indent="-285750">
              <a:buClr>
                <a:srgbClr val="0070C0"/>
              </a:buClr>
              <a:buFont typeface="Wingdings" panose="05000000000000000000" pitchFamily="2" charset="2"/>
              <a:buChar char="§"/>
            </a:pPr>
            <a:r>
              <a:rPr lang="en-US" sz="2000" kern="0" dirty="0"/>
              <a:t>Project Schedule</a:t>
            </a:r>
          </a:p>
          <a:p>
            <a:pPr marL="285750" indent="-285750">
              <a:buClr>
                <a:srgbClr val="0070C0"/>
              </a:buClr>
              <a:buFont typeface="Wingdings" panose="05000000000000000000" pitchFamily="2" charset="2"/>
              <a:buChar char="§"/>
            </a:pPr>
            <a:r>
              <a:rPr lang="en-US" sz="2000" kern="0" dirty="0"/>
              <a:t>Literature Review</a:t>
            </a:r>
          </a:p>
          <a:p>
            <a:pPr marL="285750" indent="-285750">
              <a:buClr>
                <a:srgbClr val="0070C0"/>
              </a:buClr>
              <a:buFont typeface="Wingdings" panose="05000000000000000000" pitchFamily="2" charset="2"/>
              <a:buChar char="§"/>
            </a:pPr>
            <a:r>
              <a:rPr lang="en-US" sz="2000" kern="0" dirty="0"/>
              <a:t>Methodology</a:t>
            </a:r>
          </a:p>
          <a:p>
            <a:pPr marL="285750" indent="-285750">
              <a:buClr>
                <a:srgbClr val="0070C0"/>
              </a:buClr>
              <a:buFont typeface="Wingdings" panose="05000000000000000000" pitchFamily="2" charset="2"/>
              <a:buChar char="§"/>
            </a:pPr>
            <a:r>
              <a:rPr lang="en-US" sz="2000" kern="0" dirty="0"/>
              <a:t>Study Cases</a:t>
            </a:r>
          </a:p>
          <a:p>
            <a:pPr marL="285750" indent="-285750">
              <a:buClr>
                <a:srgbClr val="0070C0"/>
              </a:buClr>
              <a:buFont typeface="Wingdings" panose="05000000000000000000" pitchFamily="2" charset="2"/>
              <a:buChar char="§"/>
            </a:pPr>
            <a:r>
              <a:rPr lang="en-US" sz="2000" kern="0" dirty="0"/>
              <a:t>Final Remarks</a:t>
            </a:r>
          </a:p>
          <a:p>
            <a:pPr marL="285750" indent="-285750">
              <a:buClr>
                <a:srgbClr val="0070C0"/>
              </a:buClr>
              <a:buFont typeface="Wingdings" panose="05000000000000000000" pitchFamily="2" charset="2"/>
              <a:buChar char="§"/>
            </a:pPr>
            <a:r>
              <a:rPr lang="en-US" sz="2000" kern="0" dirty="0"/>
              <a:t>Next Steps</a:t>
            </a:r>
          </a:p>
        </p:txBody>
      </p:sp>
      <p:pic>
        <p:nvPicPr>
          <p:cNvPr id="5" name="Imagem 4">
            <a:extLst>
              <a:ext uri="{FF2B5EF4-FFF2-40B4-BE49-F238E27FC236}">
                <a16:creationId xmlns:a16="http://schemas.microsoft.com/office/drawing/2014/main" id="{603FA63F-2CA6-47C1-BAA5-6234C351B2A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5780" y="2132856"/>
            <a:ext cx="4180153" cy="1993273"/>
          </a:xfrm>
          <a:prstGeom prst="rect">
            <a:avLst/>
          </a:prstGeom>
        </p:spPr>
      </p:pic>
    </p:spTree>
    <p:custDataLst>
      <p:tags r:id="rId1"/>
    </p:custData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20</a:t>
            </a:fld>
            <a:endParaRPr kumimoji="0" lang="en-US" dirty="0"/>
          </a:p>
        </p:txBody>
      </p:sp>
      <p:pic>
        <p:nvPicPr>
          <p:cNvPr id="5" name="Imagem 4">
            <a:extLst>
              <a:ext uri="{FF2B5EF4-FFF2-40B4-BE49-F238E27FC236}">
                <a16:creationId xmlns:a16="http://schemas.microsoft.com/office/drawing/2014/main" id="{12B10B14-CC36-4397-A0C3-1F3442C1D136}"/>
              </a:ext>
            </a:extLst>
          </p:cNvPr>
          <p:cNvPicPr>
            <a:picLocks noChangeAspect="1"/>
          </p:cNvPicPr>
          <p:nvPr/>
        </p:nvPicPr>
        <p:blipFill>
          <a:blip r:embed="rId2"/>
          <a:stretch>
            <a:fillRect/>
          </a:stretch>
        </p:blipFill>
        <p:spPr>
          <a:xfrm>
            <a:off x="1259632" y="764704"/>
            <a:ext cx="7056784" cy="5347377"/>
          </a:xfrm>
          <a:prstGeom prst="rect">
            <a:avLst/>
          </a:prstGeom>
        </p:spPr>
      </p:pic>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516027895"/>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21</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3EC951A4-59F5-4EBA-81D6-489F2FA6F6A7}"/>
              </a:ext>
            </a:extLst>
          </p:cNvPr>
          <p:cNvPicPr>
            <a:picLocks noChangeAspect="1"/>
          </p:cNvPicPr>
          <p:nvPr/>
        </p:nvPicPr>
        <p:blipFill>
          <a:blip r:embed="rId2"/>
          <a:stretch>
            <a:fillRect/>
          </a:stretch>
        </p:blipFill>
        <p:spPr>
          <a:xfrm>
            <a:off x="786103" y="691910"/>
            <a:ext cx="7602321" cy="3070888"/>
          </a:xfrm>
          <a:prstGeom prst="rect">
            <a:avLst/>
          </a:prstGeom>
        </p:spPr>
      </p:pic>
      <p:pic>
        <p:nvPicPr>
          <p:cNvPr id="4" name="Imagem 3">
            <a:extLst>
              <a:ext uri="{FF2B5EF4-FFF2-40B4-BE49-F238E27FC236}">
                <a16:creationId xmlns:a16="http://schemas.microsoft.com/office/drawing/2014/main" id="{6F6D169E-127C-4470-A9BC-E6681578981F}"/>
              </a:ext>
            </a:extLst>
          </p:cNvPr>
          <p:cNvPicPr>
            <a:picLocks noChangeAspect="1"/>
          </p:cNvPicPr>
          <p:nvPr/>
        </p:nvPicPr>
        <p:blipFill>
          <a:blip r:embed="rId3"/>
          <a:stretch>
            <a:fillRect/>
          </a:stretch>
        </p:blipFill>
        <p:spPr>
          <a:xfrm>
            <a:off x="824203" y="3741420"/>
            <a:ext cx="7564221" cy="2424670"/>
          </a:xfrm>
          <a:prstGeom prst="rect">
            <a:avLst/>
          </a:prstGeom>
        </p:spPr>
      </p:pic>
    </p:spTree>
    <p:extLst>
      <p:ext uri="{BB962C8B-B14F-4D97-AF65-F5344CB8AC3E}">
        <p14:creationId xmlns:p14="http://schemas.microsoft.com/office/powerpoint/2010/main" val="3443317636"/>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22</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5EF21F8-5794-47C6-98E6-74C3B3CCF10D}"/>
              </a:ext>
            </a:extLst>
          </p:cNvPr>
          <p:cNvPicPr>
            <a:picLocks noChangeAspect="1"/>
          </p:cNvPicPr>
          <p:nvPr/>
        </p:nvPicPr>
        <p:blipFill>
          <a:blip r:embed="rId2"/>
          <a:stretch>
            <a:fillRect/>
          </a:stretch>
        </p:blipFill>
        <p:spPr>
          <a:xfrm>
            <a:off x="1619672" y="752190"/>
            <a:ext cx="6408712" cy="5353619"/>
          </a:xfrm>
          <a:prstGeom prst="rect">
            <a:avLst/>
          </a:prstGeom>
        </p:spPr>
      </p:pic>
    </p:spTree>
    <p:extLst>
      <p:ext uri="{BB962C8B-B14F-4D97-AF65-F5344CB8AC3E}">
        <p14:creationId xmlns:p14="http://schemas.microsoft.com/office/powerpoint/2010/main" val="1669067662"/>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23</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8FAB8A29-A574-4AB1-AEE8-E8ED8917DA4E}"/>
              </a:ext>
            </a:extLst>
          </p:cNvPr>
          <p:cNvPicPr>
            <a:picLocks noChangeAspect="1"/>
          </p:cNvPicPr>
          <p:nvPr/>
        </p:nvPicPr>
        <p:blipFill>
          <a:blip r:embed="rId2"/>
          <a:stretch>
            <a:fillRect/>
          </a:stretch>
        </p:blipFill>
        <p:spPr>
          <a:xfrm>
            <a:off x="1560204" y="687478"/>
            <a:ext cx="6230384" cy="5483043"/>
          </a:xfrm>
          <a:prstGeom prst="rect">
            <a:avLst/>
          </a:prstGeom>
        </p:spPr>
      </p:pic>
    </p:spTree>
    <p:extLst>
      <p:ext uri="{BB962C8B-B14F-4D97-AF65-F5344CB8AC3E}">
        <p14:creationId xmlns:p14="http://schemas.microsoft.com/office/powerpoint/2010/main" val="3452037567"/>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24</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F70331F3-E6BC-453D-B3B4-7F9153C98A3A}"/>
              </a:ext>
            </a:extLst>
          </p:cNvPr>
          <p:cNvPicPr>
            <a:picLocks noChangeAspect="1"/>
          </p:cNvPicPr>
          <p:nvPr/>
        </p:nvPicPr>
        <p:blipFill>
          <a:blip r:embed="rId2"/>
          <a:stretch>
            <a:fillRect/>
          </a:stretch>
        </p:blipFill>
        <p:spPr>
          <a:xfrm>
            <a:off x="899592" y="1268760"/>
            <a:ext cx="7762875" cy="3895725"/>
          </a:xfrm>
          <a:prstGeom prst="rect">
            <a:avLst/>
          </a:prstGeom>
        </p:spPr>
      </p:pic>
    </p:spTree>
    <p:extLst>
      <p:ext uri="{BB962C8B-B14F-4D97-AF65-F5344CB8AC3E}">
        <p14:creationId xmlns:p14="http://schemas.microsoft.com/office/powerpoint/2010/main" val="432416743"/>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25</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5" name="Imagem 4">
            <a:extLst>
              <a:ext uri="{FF2B5EF4-FFF2-40B4-BE49-F238E27FC236}">
                <a16:creationId xmlns:a16="http://schemas.microsoft.com/office/drawing/2014/main" id="{82726860-ADF9-4C03-8EDA-6CA428F0F11C}"/>
              </a:ext>
            </a:extLst>
          </p:cNvPr>
          <p:cNvPicPr>
            <a:picLocks noChangeAspect="1"/>
          </p:cNvPicPr>
          <p:nvPr/>
        </p:nvPicPr>
        <p:blipFill>
          <a:blip r:embed="rId2"/>
          <a:stretch>
            <a:fillRect/>
          </a:stretch>
        </p:blipFill>
        <p:spPr>
          <a:xfrm>
            <a:off x="1187624" y="714535"/>
            <a:ext cx="7010926" cy="5428929"/>
          </a:xfrm>
          <a:prstGeom prst="rect">
            <a:avLst/>
          </a:prstGeom>
        </p:spPr>
      </p:pic>
    </p:spTree>
    <p:extLst>
      <p:ext uri="{BB962C8B-B14F-4D97-AF65-F5344CB8AC3E}">
        <p14:creationId xmlns:p14="http://schemas.microsoft.com/office/powerpoint/2010/main" val="1226912806"/>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26</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A816F5ED-2D07-4E4B-8CA2-832A274FAAB4}"/>
              </a:ext>
            </a:extLst>
          </p:cNvPr>
          <p:cNvPicPr>
            <a:picLocks noChangeAspect="1"/>
          </p:cNvPicPr>
          <p:nvPr/>
        </p:nvPicPr>
        <p:blipFill>
          <a:blip r:embed="rId2"/>
          <a:stretch>
            <a:fillRect/>
          </a:stretch>
        </p:blipFill>
        <p:spPr>
          <a:xfrm>
            <a:off x="755576" y="971491"/>
            <a:ext cx="7829550" cy="2466975"/>
          </a:xfrm>
          <a:prstGeom prst="rect">
            <a:avLst/>
          </a:prstGeom>
        </p:spPr>
      </p:pic>
      <p:sp>
        <p:nvSpPr>
          <p:cNvPr id="5" name="Retângulo 4">
            <a:extLst>
              <a:ext uri="{FF2B5EF4-FFF2-40B4-BE49-F238E27FC236}">
                <a16:creationId xmlns:a16="http://schemas.microsoft.com/office/drawing/2014/main" id="{8C75E542-08D9-4F6F-BDBF-A555855E5D55}"/>
              </a:ext>
            </a:extLst>
          </p:cNvPr>
          <p:cNvSpPr/>
          <p:nvPr/>
        </p:nvSpPr>
        <p:spPr>
          <a:xfrm>
            <a:off x="323528" y="3583321"/>
            <a:ext cx="8115643" cy="2062103"/>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Flow based model considering direct, one or two stops;</a:t>
            </a:r>
          </a:p>
          <a:p>
            <a:pPr marL="742950" lvl="1" indent="-285750" algn="just">
              <a:buClr>
                <a:srgbClr val="002060"/>
              </a:buClr>
              <a:buFont typeface="Wingdings" panose="05000000000000000000" pitchFamily="2" charset="2"/>
              <a:buChar char="§"/>
            </a:pPr>
            <a:r>
              <a:rPr lang="en-US" sz="1600" dirty="0">
                <a:solidFill>
                  <a:srgbClr val="002060"/>
                </a:solidFill>
              </a:rPr>
              <a:t>Minimization of Network DOC;</a:t>
            </a:r>
          </a:p>
          <a:p>
            <a:pPr marL="742950" lvl="1" indent="-285750" algn="just">
              <a:buClr>
                <a:srgbClr val="002060"/>
              </a:buClr>
              <a:buFont typeface="Wingdings" panose="05000000000000000000" pitchFamily="2" charset="2"/>
              <a:buChar char="§"/>
            </a:pPr>
            <a:r>
              <a:rPr lang="en-US" sz="1600" dirty="0">
                <a:solidFill>
                  <a:srgbClr val="002060"/>
                </a:solidFill>
              </a:rPr>
              <a:t>Inputs:  demand flows (known), average DOC, airplane capacity and design ranges;</a:t>
            </a:r>
          </a:p>
          <a:p>
            <a:pPr marL="742950" lvl="1" indent="-285750" algn="just">
              <a:buClr>
                <a:srgbClr val="002060"/>
              </a:buClr>
              <a:buFont typeface="Wingdings" panose="05000000000000000000" pitchFamily="2" charset="2"/>
              <a:buChar char="§"/>
            </a:pPr>
            <a:r>
              <a:rPr lang="en-US" sz="1600" dirty="0">
                <a:solidFill>
                  <a:srgbClr val="002060"/>
                </a:solidFill>
              </a:rPr>
              <a:t>Outputs: route connections, possible hubs and frequencies (route assignment problem); </a:t>
            </a:r>
          </a:p>
          <a:p>
            <a:pPr marL="742950" lvl="1" indent="-285750" algn="just">
              <a:buClr>
                <a:srgbClr val="002060"/>
              </a:buClr>
              <a:buFont typeface="Wingdings" panose="05000000000000000000" pitchFamily="2" charset="2"/>
              <a:buChar char="§"/>
            </a:pPr>
            <a:r>
              <a:rPr lang="en-US" sz="1600" dirty="0"/>
              <a:t>Study case for Single airline with certain market share in 39 US cities.</a:t>
            </a:r>
          </a:p>
          <a:p>
            <a:pPr marL="742950" lvl="1" indent="-285750" algn="just">
              <a:buClr>
                <a:srgbClr val="002060"/>
              </a:buClr>
              <a:buFont typeface="Wingdings" panose="05000000000000000000" pitchFamily="2" charset="2"/>
              <a:buChar char="§"/>
            </a:pPr>
            <a:endParaRPr lang="en-US" sz="1600" dirty="0">
              <a:solidFill>
                <a:srgbClr val="002060"/>
              </a:solidFill>
            </a:endParaRP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659513020"/>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27</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7BB6B5F-FB8D-4E00-8989-9E2B3D29C69F}"/>
              </a:ext>
            </a:extLst>
          </p:cNvPr>
          <p:cNvPicPr>
            <a:picLocks noChangeAspect="1"/>
          </p:cNvPicPr>
          <p:nvPr/>
        </p:nvPicPr>
        <p:blipFill>
          <a:blip r:embed="rId2"/>
          <a:stretch>
            <a:fillRect/>
          </a:stretch>
        </p:blipFill>
        <p:spPr>
          <a:xfrm>
            <a:off x="1214646" y="764704"/>
            <a:ext cx="6714708" cy="5328592"/>
          </a:xfrm>
          <a:prstGeom prst="rect">
            <a:avLst/>
          </a:prstGeom>
        </p:spPr>
      </p:pic>
    </p:spTree>
    <p:extLst>
      <p:ext uri="{BB962C8B-B14F-4D97-AF65-F5344CB8AC3E}">
        <p14:creationId xmlns:p14="http://schemas.microsoft.com/office/powerpoint/2010/main" val="156377213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28</a:t>
            </a:fld>
            <a:endParaRPr kumimoji="0" lang="en-US" dirty="0"/>
          </a:p>
        </p:txBody>
      </p:sp>
      <p:sp>
        <p:nvSpPr>
          <p:cNvPr id="6" name="Content Placeholder 16">
            <a:extLst>
              <a:ext uri="{FF2B5EF4-FFF2-40B4-BE49-F238E27FC236}">
                <a16:creationId xmlns:a16="http://schemas.microsoft.com/office/drawing/2014/main" id="{3DA34DA3-4639-44B9-931D-D8BB13DEA1DB}"/>
              </a:ext>
            </a:extLst>
          </p:cNvPr>
          <p:cNvSpPr>
            <a:spLocks noGrp="1"/>
          </p:cNvSpPr>
          <p:nvPr>
            <p:ph idx="1"/>
          </p:nvPr>
        </p:nvSpPr>
        <p:spPr>
          <a:xfrm>
            <a:off x="665181" y="784661"/>
            <a:ext cx="8820871" cy="276999"/>
          </a:xfrm>
        </p:spPr>
        <p:txBody>
          <a:bodyPr>
            <a:noAutofit/>
          </a:bodyPr>
          <a:lstStyle/>
          <a:p>
            <a:pPr lvl="0">
              <a:buNone/>
            </a:pPr>
            <a:r>
              <a:rPr lang="pt-BR" sz="1600" b="1" kern="0" dirty="0"/>
              <a:t>MOGA-II (Multiobjective </a:t>
            </a:r>
            <a:r>
              <a:rPr lang="pt-BR" sz="1600" b="1" kern="0" dirty="0" err="1"/>
              <a:t>Genetic</a:t>
            </a:r>
            <a:r>
              <a:rPr lang="pt-BR" sz="1600" b="1" kern="0" dirty="0"/>
              <a:t> </a:t>
            </a:r>
            <a:r>
              <a:rPr lang="pt-BR" sz="1600" b="1" kern="0" dirty="0" err="1"/>
              <a:t>Algorithm</a:t>
            </a:r>
            <a:r>
              <a:rPr lang="pt-BR" sz="1600" b="1" kern="0" dirty="0"/>
              <a:t>)</a:t>
            </a:r>
          </a:p>
        </p:txBody>
      </p:sp>
      <p:sp>
        <p:nvSpPr>
          <p:cNvPr id="8" name="Retângulo 7">
            <a:extLst>
              <a:ext uri="{FF2B5EF4-FFF2-40B4-BE49-F238E27FC236}">
                <a16:creationId xmlns:a16="http://schemas.microsoft.com/office/drawing/2014/main" id="{46BAFF19-A3B3-4E24-A2CF-E039586C0695}"/>
              </a:ext>
            </a:extLst>
          </p:cNvPr>
          <p:cNvSpPr/>
          <p:nvPr/>
        </p:nvSpPr>
        <p:spPr>
          <a:xfrm>
            <a:off x="677487" y="1611771"/>
            <a:ext cx="8070977" cy="339169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Uses a smart multi-search elitism for robustness and directional crossover for</a:t>
            </a:r>
            <a:r>
              <a:rPr lang="en-US" sz="1600" kern="0" dirty="0">
                <a:solidFill>
                  <a:srgbClr val="FF0000"/>
                </a:solidFill>
                <a:latin typeface="+mn-lt"/>
              </a:rPr>
              <a:t> </a:t>
            </a:r>
            <a:r>
              <a:rPr lang="en-US" sz="1600" kern="0" dirty="0">
                <a:solidFill>
                  <a:schemeClr val="tx2"/>
                </a:solidFill>
                <a:latin typeface="+mn-lt"/>
              </a:rPr>
              <a:t>fast Pareto convergence.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 are:</a:t>
            </a:r>
          </a:p>
          <a:p>
            <a:pPr marL="800100" lvl="1" indent="-342900" algn="just">
              <a:spcBef>
                <a:spcPct val="20000"/>
              </a:spcBef>
              <a:buClr>
                <a:srgbClr val="0000FF"/>
              </a:buClr>
              <a:buFont typeface="+mj-lt"/>
              <a:buAutoNum type="arabicPeriod"/>
            </a:pPr>
            <a:r>
              <a:rPr lang="en-US" sz="1600" kern="0" dirty="0">
                <a:latin typeface="+mn-lt"/>
              </a:rPr>
              <a:t>Its efficiency is ruled by its operators (classical crossover, directional crossover, mutation and selection) and by the use of </a:t>
            </a:r>
            <a:r>
              <a:rPr lang="en-US" sz="1600" kern="0" dirty="0">
                <a:solidFill>
                  <a:schemeClr val="tx2"/>
                </a:solidFill>
                <a:latin typeface="+mn-lt"/>
              </a:rPr>
              <a:t>elitism. </a:t>
            </a:r>
          </a:p>
          <a:p>
            <a:pPr marL="1257300" lvl="2" indent="-342900" algn="just">
              <a:spcBef>
                <a:spcPct val="20000"/>
              </a:spcBef>
              <a:buClr>
                <a:srgbClr val="0000FF"/>
              </a:buClr>
              <a:buFont typeface="Arial" panose="020B0604020202020204" pitchFamily="34" charset="0"/>
              <a:buChar char="•"/>
            </a:pPr>
            <a:r>
              <a:rPr lang="en-US" sz="1600" kern="0" dirty="0">
                <a:latin typeface="+mn-lt"/>
              </a:rPr>
              <a:t>Elitism = always favors individuals with better fitness value (rank). </a:t>
            </a:r>
          </a:p>
          <a:p>
            <a:pPr marL="800100" lvl="1" indent="-342900" algn="just">
              <a:spcBef>
                <a:spcPct val="20000"/>
              </a:spcBef>
              <a:buClr>
                <a:srgbClr val="0000FF"/>
              </a:buClr>
              <a:buFont typeface="+mj-lt"/>
              <a:buAutoNum type="arabicPeriod"/>
            </a:pPr>
            <a:r>
              <a:rPr lang="en-US" sz="1600" kern="0" dirty="0">
                <a:latin typeface="+mn-lt"/>
              </a:rPr>
              <a:t>Enforces user </a:t>
            </a:r>
            <a:r>
              <a:rPr lang="en-US" sz="1600" kern="0" dirty="0">
                <a:solidFill>
                  <a:schemeClr val="tx2"/>
                </a:solidFill>
                <a:latin typeface="+mn-lt"/>
              </a:rPr>
              <a:t>constraints by objective function penalization.</a:t>
            </a:r>
          </a:p>
          <a:p>
            <a:pPr marL="800100" lvl="1" indent="-342900" algn="just">
              <a:spcBef>
                <a:spcPct val="20000"/>
              </a:spcBef>
              <a:buClr>
                <a:srgbClr val="0000FF"/>
              </a:buClr>
              <a:buFont typeface="+mj-lt"/>
              <a:buAutoNum type="arabicPeriod"/>
            </a:pPr>
            <a:r>
              <a:rPr lang="en-US" sz="1600" kern="0" dirty="0">
                <a:latin typeface="+mn-lt"/>
              </a:rPr>
              <a:t>The direction of improvement is evaluated by comparing the fitness of the individual from generation t with the fitness of its parents belonging to  generation t − 1. </a:t>
            </a:r>
          </a:p>
          <a:p>
            <a:pPr marL="800100" lvl="1" indent="-342900" algn="just">
              <a:spcBef>
                <a:spcPct val="20000"/>
              </a:spcBef>
              <a:buClr>
                <a:srgbClr val="0000FF"/>
              </a:buClr>
              <a:buFont typeface="+mj-lt"/>
              <a:buAutoNum type="arabicPeriod"/>
            </a:pPr>
            <a:r>
              <a:rPr lang="en-US" sz="1600" kern="0" dirty="0">
                <a:latin typeface="+mn-lt"/>
              </a:rPr>
              <a:t>The new individual is then created by moving in a randomly weighted direction that lies within the ones individuated by the given individual and his parents.</a:t>
            </a:r>
          </a:p>
          <a:p>
            <a:pPr marL="800100" lvl="1" indent="-342900" algn="just">
              <a:spcBef>
                <a:spcPct val="20000"/>
              </a:spcBef>
              <a:buClr>
                <a:srgbClr val="0000FF"/>
              </a:buClr>
              <a:buFont typeface="+mj-lt"/>
              <a:buAutoNum type="arabicPeriod"/>
            </a:pPr>
            <a:r>
              <a:rPr lang="en-US" sz="1600" kern="0" dirty="0">
                <a:latin typeface="+mn-lt"/>
              </a:rPr>
              <a:t>Allows concurrent evaluation of independent individuals.</a:t>
            </a:r>
            <a:endParaRPr lang="pt-BR" sz="1600" kern="0" dirty="0">
              <a:latin typeface="+mn-lt"/>
            </a:endParaRPr>
          </a:p>
        </p:txBody>
      </p:sp>
      <p:sp>
        <p:nvSpPr>
          <p:cNvPr id="12" name="Retângulo 11">
            <a:extLst>
              <a:ext uri="{FF2B5EF4-FFF2-40B4-BE49-F238E27FC236}">
                <a16:creationId xmlns:a16="http://schemas.microsoft.com/office/drawing/2014/main" id="{A2635018-7596-4AAC-898D-5653B7896D7D}"/>
              </a:ext>
            </a:extLst>
          </p:cNvPr>
          <p:cNvSpPr/>
          <p:nvPr/>
        </p:nvSpPr>
        <p:spPr>
          <a:xfrm>
            <a:off x="659907" y="1180884"/>
            <a:ext cx="8320602" cy="430887"/>
          </a:xfrm>
          <a:prstGeom prst="rect">
            <a:avLst/>
          </a:prstGeom>
        </p:spPr>
        <p:txBody>
          <a:bodyPr wrap="square">
            <a:spAutoFit/>
          </a:bodyPr>
          <a:lstStyle/>
          <a:p>
            <a:r>
              <a:rPr lang="en-US" sz="1100" dirty="0" err="1"/>
              <a:t>Fonseca,C.M</a:t>
            </a:r>
            <a:r>
              <a:rPr lang="en-US" sz="1100" dirty="0"/>
              <a:t> and </a:t>
            </a:r>
            <a:r>
              <a:rPr lang="en-US" sz="1100" dirty="0" err="1"/>
              <a:t>Fleming,P.J</a:t>
            </a:r>
            <a:r>
              <a:rPr lang="en-US" sz="1100" dirty="0"/>
              <a:t>. (1993) </a:t>
            </a:r>
            <a:r>
              <a:rPr lang="en-US" sz="1100" i="1" dirty="0"/>
              <a:t>Genetic Algorithms for Multiobjective Optimization: Formulation, Discussion and Generalization</a:t>
            </a:r>
            <a:r>
              <a:rPr lang="en-US" sz="1100" dirty="0"/>
              <a:t>. Genetic Algorithms: Proceedings of the Fifth International Conference (S. Forrest, ed.), San Mateo, CA: Morgan Kaufmann, July 1993. </a:t>
            </a:r>
          </a:p>
        </p:txBody>
      </p:sp>
      <p:sp>
        <p:nvSpPr>
          <p:cNvPr id="10" name="CaixaDeTexto 9">
            <a:extLst>
              <a:ext uri="{FF2B5EF4-FFF2-40B4-BE49-F238E27FC236}">
                <a16:creationId xmlns:a16="http://schemas.microsoft.com/office/drawing/2014/main" id="{D3F4141B-44F7-4CEA-9FB5-1653653C75E3}"/>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13159200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29</a:t>
            </a:fld>
            <a:endParaRPr kumimoji="0" lang="en-US" dirty="0"/>
          </a:p>
        </p:txBody>
      </p:sp>
      <p:sp>
        <p:nvSpPr>
          <p:cNvPr id="10" name="Content Placeholder 16">
            <a:extLst>
              <a:ext uri="{FF2B5EF4-FFF2-40B4-BE49-F238E27FC236}">
                <a16:creationId xmlns:a16="http://schemas.microsoft.com/office/drawing/2014/main" id="{81545DD1-8A8D-4C6D-93E2-614649FCCCFB}"/>
              </a:ext>
            </a:extLst>
          </p:cNvPr>
          <p:cNvSpPr>
            <a:spLocks noGrp="1"/>
          </p:cNvSpPr>
          <p:nvPr>
            <p:ph idx="1"/>
          </p:nvPr>
        </p:nvSpPr>
        <p:spPr>
          <a:xfrm>
            <a:off x="617059" y="918006"/>
            <a:ext cx="8820871" cy="276999"/>
          </a:xfrm>
        </p:spPr>
        <p:txBody>
          <a:bodyPr>
            <a:noAutofit/>
          </a:bodyPr>
          <a:lstStyle/>
          <a:p>
            <a:pPr lvl="0">
              <a:buNone/>
            </a:pPr>
            <a:r>
              <a:rPr lang="pt-BR" sz="1600" b="1" dirty="0"/>
              <a:t>NSGA-II (Non-</a:t>
            </a:r>
            <a:r>
              <a:rPr lang="pt-BR" sz="1600" b="1" dirty="0" err="1"/>
              <a:t>dominated</a:t>
            </a:r>
            <a:r>
              <a:rPr lang="pt-BR" sz="1600" b="1" dirty="0"/>
              <a:t> </a:t>
            </a:r>
            <a:r>
              <a:rPr lang="pt-BR" sz="1600" b="1" dirty="0" err="1"/>
              <a:t>Sorting</a:t>
            </a:r>
            <a:r>
              <a:rPr lang="pt-BR" sz="1600" b="1" dirty="0"/>
              <a:t> </a:t>
            </a:r>
            <a:r>
              <a:rPr lang="pt-BR" sz="1600" b="1" dirty="0" err="1"/>
              <a:t>Genetic</a:t>
            </a:r>
            <a:r>
              <a:rPr lang="pt-BR" sz="1600" b="1" dirty="0"/>
              <a:t> </a:t>
            </a:r>
            <a:r>
              <a:rPr lang="pt-BR" sz="1600" b="1" dirty="0" err="1"/>
              <a:t>Algorithm</a:t>
            </a:r>
            <a:r>
              <a:rPr lang="pt-BR" sz="1600" b="1" dirty="0"/>
              <a:t>)</a:t>
            </a:r>
          </a:p>
        </p:txBody>
      </p:sp>
      <p:sp>
        <p:nvSpPr>
          <p:cNvPr id="11" name="Retângulo 10">
            <a:extLst>
              <a:ext uri="{FF2B5EF4-FFF2-40B4-BE49-F238E27FC236}">
                <a16:creationId xmlns:a16="http://schemas.microsoft.com/office/drawing/2014/main" id="{D8C34763-8DDE-4F07-89C2-8C32EF888209}"/>
              </a:ext>
            </a:extLst>
          </p:cNvPr>
          <p:cNvSpPr/>
          <p:nvPr/>
        </p:nvSpPr>
        <p:spPr>
          <a:xfrm>
            <a:off x="647350" y="1957626"/>
            <a:ext cx="8222140" cy="270227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Fast and elitist multi-objective evolutionary algorithm.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a:t>
            </a:r>
          </a:p>
          <a:p>
            <a:pPr marL="800100" lvl="1" indent="-342900" algn="just">
              <a:spcBef>
                <a:spcPct val="20000"/>
              </a:spcBef>
              <a:buClr>
                <a:srgbClr val="0000FF"/>
              </a:buClr>
              <a:buFont typeface="+mj-lt"/>
              <a:buAutoNum type="arabicPeriod"/>
            </a:pPr>
            <a:r>
              <a:rPr lang="en-US" sz="1600" kern="0" dirty="0">
                <a:latin typeface="+mn-lt"/>
              </a:rPr>
              <a:t>Allows continuous and binary-coded (discrete) variables.</a:t>
            </a:r>
          </a:p>
          <a:p>
            <a:pPr marL="800100" lvl="1" indent="-342900" algn="just">
              <a:spcBef>
                <a:spcPct val="20000"/>
              </a:spcBef>
              <a:buClr>
                <a:srgbClr val="0000FF"/>
              </a:buClr>
              <a:buFont typeface="+mj-lt"/>
              <a:buAutoNum type="arabicPeriod"/>
            </a:pPr>
            <a:r>
              <a:rPr lang="en-US" sz="1600" kern="0" dirty="0">
                <a:latin typeface="+mn-lt"/>
              </a:rPr>
              <a:t>A fast non-dominated sorting procedure is implemented. </a:t>
            </a:r>
          </a:p>
          <a:p>
            <a:pPr marL="800100" lvl="1" indent="-342900" algn="just">
              <a:spcBef>
                <a:spcPct val="20000"/>
              </a:spcBef>
              <a:buClr>
                <a:srgbClr val="0000FF"/>
              </a:buClr>
              <a:buFont typeface="+mj-lt"/>
              <a:buAutoNum type="arabicPeriod"/>
            </a:pPr>
            <a:r>
              <a:rPr lang="en-US" sz="1600" kern="0" dirty="0">
                <a:latin typeface="+mn-lt"/>
              </a:rPr>
              <a:t>Constraint handling </a:t>
            </a:r>
            <a:r>
              <a:rPr lang="en-US" sz="1600" kern="0" dirty="0">
                <a:solidFill>
                  <a:schemeClr val="tx2"/>
                </a:solidFill>
                <a:latin typeface="+mn-lt"/>
              </a:rPr>
              <a:t>does not make use of penalty parameters.</a:t>
            </a:r>
          </a:p>
          <a:p>
            <a:pPr marL="800100" lvl="1" indent="-342900" algn="just">
              <a:spcBef>
                <a:spcPct val="20000"/>
              </a:spcBef>
              <a:buClr>
                <a:srgbClr val="0000FF"/>
              </a:buClr>
              <a:buFont typeface="+mj-lt"/>
              <a:buAutoNum type="arabicPeriod"/>
            </a:pPr>
            <a:r>
              <a:rPr lang="en-US" sz="1600" kern="0" dirty="0">
                <a:solidFill>
                  <a:schemeClr val="tx2"/>
                </a:solidFill>
                <a:latin typeface="+mn-lt"/>
              </a:rPr>
              <a:t>Modified elitism rule </a:t>
            </a:r>
            <a:r>
              <a:rPr lang="en-US" sz="1600" kern="0" dirty="0">
                <a:latin typeface="+mn-lt"/>
              </a:rPr>
              <a:t>for multi-objective search.</a:t>
            </a:r>
          </a:p>
          <a:p>
            <a:pPr marL="800100" lvl="1" indent="-342900" algn="just">
              <a:spcBef>
                <a:spcPct val="20000"/>
              </a:spcBef>
              <a:buClr>
                <a:srgbClr val="0000FF"/>
              </a:buClr>
              <a:buFont typeface="+mj-lt"/>
              <a:buAutoNum type="arabicPeriod"/>
            </a:pPr>
            <a:r>
              <a:rPr lang="en-US" sz="1600" kern="0" dirty="0">
                <a:latin typeface="+mn-lt"/>
              </a:rPr>
              <a:t>A </a:t>
            </a:r>
            <a:r>
              <a:rPr lang="en-US" sz="1600" kern="0" dirty="0">
                <a:solidFill>
                  <a:schemeClr val="tx2"/>
                </a:solidFill>
                <a:latin typeface="+mn-lt"/>
              </a:rPr>
              <a:t>parameter-less diversity preservation </a:t>
            </a:r>
            <a:r>
              <a:rPr lang="en-US" sz="1600" kern="0" dirty="0">
                <a:latin typeface="+mn-lt"/>
              </a:rPr>
              <a:t>mechanism is adopted.</a:t>
            </a:r>
          </a:p>
          <a:p>
            <a:pPr marL="800100" lvl="1" indent="-342900" algn="just">
              <a:spcBef>
                <a:spcPct val="20000"/>
              </a:spcBef>
              <a:buClr>
                <a:srgbClr val="0000FF"/>
              </a:buClr>
              <a:buFont typeface="+mj-lt"/>
              <a:buAutoNum type="arabicPeriod"/>
            </a:pPr>
            <a:r>
              <a:rPr lang="en-US" sz="1600" kern="0" dirty="0">
                <a:latin typeface="+mn-lt"/>
              </a:rPr>
              <a:t>Allows concurrent evaluation of n independent individuals (n = number of generations)</a:t>
            </a:r>
          </a:p>
          <a:p>
            <a:pPr lvl="1" algn="just">
              <a:spcBef>
                <a:spcPct val="20000"/>
              </a:spcBef>
              <a:buClr>
                <a:srgbClr val="0000FF"/>
              </a:buClr>
            </a:pPr>
            <a:endParaRPr lang="en-US" sz="1600" kern="0" dirty="0">
              <a:latin typeface="+mn-lt"/>
            </a:endParaRPr>
          </a:p>
        </p:txBody>
      </p:sp>
      <p:sp>
        <p:nvSpPr>
          <p:cNvPr id="13" name="Retângulo 12">
            <a:extLst>
              <a:ext uri="{FF2B5EF4-FFF2-40B4-BE49-F238E27FC236}">
                <a16:creationId xmlns:a16="http://schemas.microsoft.com/office/drawing/2014/main" id="{6C294DAE-C979-4C6E-A0F9-330DE1C02F3C}"/>
              </a:ext>
            </a:extLst>
          </p:cNvPr>
          <p:cNvSpPr/>
          <p:nvPr/>
        </p:nvSpPr>
        <p:spPr>
          <a:xfrm>
            <a:off x="620440" y="1360872"/>
            <a:ext cx="8222141" cy="430887"/>
          </a:xfrm>
          <a:prstGeom prst="rect">
            <a:avLst/>
          </a:prstGeom>
        </p:spPr>
        <p:txBody>
          <a:bodyPr wrap="square">
            <a:spAutoFit/>
          </a:bodyPr>
          <a:lstStyle/>
          <a:p>
            <a:r>
              <a:rPr lang="pt-BR" sz="1100" dirty="0"/>
              <a:t>K. </a:t>
            </a:r>
            <a:r>
              <a:rPr lang="pt-BR" sz="1100" dirty="0" err="1"/>
              <a:t>Deb</a:t>
            </a:r>
            <a:r>
              <a:rPr lang="pt-BR" sz="1100" dirty="0"/>
              <a:t>, A. </a:t>
            </a:r>
            <a:r>
              <a:rPr lang="pt-BR" sz="1100" dirty="0" err="1"/>
              <a:t>Pratap</a:t>
            </a:r>
            <a:r>
              <a:rPr lang="pt-BR" sz="1100" dirty="0"/>
              <a:t>, S. </a:t>
            </a:r>
            <a:r>
              <a:rPr lang="pt-BR" sz="1100" dirty="0" err="1"/>
              <a:t>Agarwal</a:t>
            </a:r>
            <a:r>
              <a:rPr lang="pt-BR" sz="1100" dirty="0"/>
              <a:t> </a:t>
            </a:r>
            <a:r>
              <a:rPr lang="pt-BR" sz="1100" dirty="0" err="1"/>
              <a:t>and</a:t>
            </a:r>
            <a:r>
              <a:rPr lang="pt-BR" sz="1100" dirty="0"/>
              <a:t> T. Meyarivan, "</a:t>
            </a:r>
            <a:r>
              <a:rPr lang="pt-BR" sz="1100" i="1" dirty="0"/>
              <a:t>A fast and elitist multiobjective genetic algorithm: NSGA-II," in IEEE Transactions on Evolutionary Computation”</a:t>
            </a:r>
            <a:r>
              <a:rPr lang="pt-BR" sz="1100" dirty="0"/>
              <a:t>, vol. 6, no. 2, pp. 182-197, </a:t>
            </a:r>
            <a:r>
              <a:rPr lang="pt-BR" sz="1100" dirty="0" err="1"/>
              <a:t>Apr</a:t>
            </a:r>
            <a:r>
              <a:rPr lang="pt-BR" sz="1100" dirty="0"/>
              <a:t> 2002. </a:t>
            </a:r>
            <a:r>
              <a:rPr lang="pt-BR" sz="1100" dirty="0" err="1"/>
              <a:t>doi</a:t>
            </a:r>
            <a:r>
              <a:rPr lang="pt-BR" sz="1100" dirty="0"/>
              <a:t>: 10.1109/4235.996017</a:t>
            </a:r>
          </a:p>
        </p:txBody>
      </p:sp>
      <p:sp>
        <p:nvSpPr>
          <p:cNvPr id="8" name="CaixaDeTexto 7">
            <a:extLst>
              <a:ext uri="{FF2B5EF4-FFF2-40B4-BE49-F238E27FC236}">
                <a16:creationId xmlns:a16="http://schemas.microsoft.com/office/drawing/2014/main" id="{1019540A-ACA0-4035-8C0A-070D55E2FC6D}"/>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9024409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611559" y="718694"/>
            <a:ext cx="8359721" cy="5637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The </a:t>
            </a:r>
            <a:r>
              <a:rPr lang="en-US" kern="0" dirty="0">
                <a:solidFill>
                  <a:srgbClr val="002060"/>
                </a:solidFill>
              </a:rPr>
              <a:t>conceptual design </a:t>
            </a:r>
            <a:r>
              <a:rPr lang="en-US" kern="0" dirty="0"/>
              <a:t>of airliners is usually carried out by OEMs (and academia) through the </a:t>
            </a:r>
            <a:r>
              <a:rPr lang="en-US" kern="0" dirty="0">
                <a:solidFill>
                  <a:srgbClr val="002060"/>
                </a:solidFill>
              </a:rPr>
              <a:t>optimization of averaged direct operational cost (DOC) for a given set of stage lengths (range)</a:t>
            </a:r>
            <a:r>
              <a:rPr lang="en-US" kern="0" dirty="0"/>
              <a:t>, chosen by the project teams;</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During this phase an usual approach is to conduct </a:t>
            </a:r>
            <a:r>
              <a:rPr lang="en-US" kern="0" dirty="0">
                <a:solidFill>
                  <a:srgbClr val="002060"/>
                </a:solidFill>
              </a:rPr>
              <a:t>surveys with airlines to incorporate their requirements into the project:</a:t>
            </a:r>
            <a:endParaRPr lang="en-US" kern="0" dirty="0"/>
          </a:p>
          <a:p>
            <a:pPr marL="1023938" lvl="2" indent="-342900" algn="just">
              <a:spcBef>
                <a:spcPct val="20000"/>
              </a:spcBef>
              <a:buClr>
                <a:srgbClr val="002060"/>
              </a:buClr>
              <a:buFont typeface="Wingdings" panose="05000000000000000000" pitchFamily="2" charset="2"/>
              <a:buChar char="Ø"/>
            </a:pPr>
            <a:r>
              <a:rPr lang="en-US" kern="0" dirty="0"/>
              <a:t>A common practice is to allocate airline representatives into an aircraft development program council. </a:t>
            </a:r>
          </a:p>
          <a:p>
            <a:pPr marL="566738" lvl="1" indent="-342900" algn="just">
              <a:spcBef>
                <a:spcPct val="20000"/>
              </a:spcBef>
              <a:buClr>
                <a:srgbClr val="002060"/>
              </a:buClr>
              <a:buFont typeface="Wingdings" panose="05000000000000000000" pitchFamily="2" charset="2"/>
              <a:buChar char="§"/>
            </a:pPr>
            <a:endParaRPr lang="en-US" kern="0" dirty="0">
              <a:solidFill>
                <a:srgbClr val="002060"/>
              </a:solidFill>
            </a:endParaRPr>
          </a:p>
          <a:p>
            <a:pPr marL="566738" lvl="1" indent="-342900" algn="just">
              <a:spcBef>
                <a:spcPct val="20000"/>
              </a:spcBef>
              <a:buClr>
                <a:srgbClr val="002060"/>
              </a:buClr>
              <a:buFont typeface="Wingdings" panose="05000000000000000000" pitchFamily="2" charset="2"/>
              <a:buChar char="§"/>
            </a:pPr>
            <a:r>
              <a:rPr lang="en-US" kern="0" dirty="0">
                <a:solidFill>
                  <a:srgbClr val="002060"/>
                </a:solidFill>
              </a:rPr>
              <a:t>Different airlines present different requirements</a:t>
            </a:r>
            <a:r>
              <a:rPr lang="en-US" kern="0" dirty="0"/>
              <a:t> for their fleets</a:t>
            </a:r>
            <a:r>
              <a:rPr lang="en-US" kern="0" dirty="0">
                <a:solidFill>
                  <a:srgbClr val="002060"/>
                </a:solidFill>
              </a:rPr>
              <a:t>, highly influenced by their destinations and business profile: </a:t>
            </a:r>
          </a:p>
          <a:p>
            <a:pPr marL="966788" lvl="2" indent="-285750" algn="just">
              <a:spcBef>
                <a:spcPct val="20000"/>
              </a:spcBef>
              <a:buClr>
                <a:srgbClr val="002060"/>
              </a:buClr>
              <a:buFont typeface="Wingdings" panose="05000000000000000000" pitchFamily="2" charset="2"/>
              <a:buChar char="Ø"/>
            </a:pPr>
            <a:r>
              <a:rPr lang="en-US" kern="0" dirty="0"/>
              <a:t>Studies on transport networks are carried out by airlines considering specific business objectives - sometimes not directly explicit to OEM teams.</a:t>
            </a: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3</a:t>
            </a:fld>
            <a:endParaRPr kumimoji="0" lang="pt-BR" dirty="0"/>
          </a:p>
        </p:txBody>
      </p:sp>
      <p:pic>
        <p:nvPicPr>
          <p:cNvPr id="1026" name="Picture 2" descr="Employees and guests in Mobile, Alabama, on Monday gather around BluesMobile, the first Airbus assembled in the U.S. ">
            <a:extLst>
              <a:ext uri="{FF2B5EF4-FFF2-40B4-BE49-F238E27FC236}">
                <a16:creationId xmlns:a16="http://schemas.microsoft.com/office/drawing/2014/main" id="{A979AC29-36C4-42AC-AE25-D3974C75084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44208" y="4804982"/>
            <a:ext cx="2369638" cy="133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321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30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METHODOLOGY</a:t>
            </a:r>
          </a:p>
        </p:txBody>
      </p:sp>
    </p:spTree>
    <p:extLst>
      <p:ext uri="{BB962C8B-B14F-4D97-AF65-F5344CB8AC3E}">
        <p14:creationId xmlns:p14="http://schemas.microsoft.com/office/powerpoint/2010/main" val="3331954171"/>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31</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673395"/>
            <a:ext cx="8309385" cy="631711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A full MDO framework is proposed to solve the complete optimization of the aircraft and network system in a </a:t>
            </a:r>
            <a:r>
              <a:rPr lang="en-US" dirty="0">
                <a:solidFill>
                  <a:srgbClr val="002060"/>
                </a:solidFill>
              </a:rPr>
              <a:t>multilevel-nested analysis design analysis (NAND) </a:t>
            </a:r>
            <a:r>
              <a:rPr lang="en-US" dirty="0"/>
              <a:t>approach (</a:t>
            </a:r>
            <a:r>
              <a:rPr lang="pl-PL" dirty="0"/>
              <a:t>Balling and J. Sobieski</a:t>
            </a:r>
            <a:r>
              <a:rPr lang="en-US" dirty="0"/>
              <a:t>, 1996);</a:t>
            </a:r>
          </a:p>
          <a:p>
            <a:pPr marL="285750" indent="-285750" algn="just">
              <a:buClr>
                <a:srgbClr val="002060"/>
              </a:buClr>
              <a:buFont typeface="Wingdings" panose="05000000000000000000" pitchFamily="2" charset="2"/>
              <a:buChar char="§"/>
            </a:pPr>
            <a:r>
              <a:rPr lang="en-US" dirty="0"/>
              <a:t>Consists of an </a:t>
            </a:r>
            <a:r>
              <a:rPr lang="en-US" dirty="0">
                <a:solidFill>
                  <a:srgbClr val="002060"/>
                </a:solidFill>
              </a:rPr>
              <a:t>improvement of the methodology proposed by Bower and Kroo </a:t>
            </a:r>
            <a:r>
              <a:rPr lang="en-US" dirty="0"/>
              <a:t>(2009), considering two design frameworks:</a:t>
            </a:r>
          </a:p>
          <a:p>
            <a:pPr lvl="1" algn="just">
              <a:buClr>
                <a:srgbClr val="002060"/>
              </a:buClr>
            </a:pPr>
            <a:endParaRPr lang="en-US" b="1" dirty="0"/>
          </a:p>
          <a:p>
            <a:pPr lvl="1" algn="just">
              <a:buClr>
                <a:srgbClr val="002060"/>
              </a:buClr>
            </a:pPr>
            <a:r>
              <a:rPr lang="en-US" sz="1600" b="1" dirty="0"/>
              <a:t>Aircraft framework</a:t>
            </a:r>
          </a:p>
          <a:p>
            <a:pPr marL="742950" lvl="1" indent="-285750" algn="just">
              <a:buClr>
                <a:srgbClr val="002060"/>
              </a:buClr>
              <a:buFont typeface="Wingdings" panose="05000000000000000000" pitchFamily="2" charset="2"/>
              <a:buChar char="§"/>
            </a:pPr>
            <a:r>
              <a:rPr lang="en-US" sz="1600" dirty="0"/>
              <a:t>In which  disciplines related to the aircraft design are integrated providing the necessary input variables for the mission calculation in each cycle;</a:t>
            </a:r>
          </a:p>
          <a:p>
            <a:pPr marL="742950" lvl="1" indent="-285750" algn="just">
              <a:buClr>
                <a:srgbClr val="002060"/>
              </a:buClr>
              <a:buFont typeface="Wingdings" panose="05000000000000000000" pitchFamily="2" charset="2"/>
              <a:buChar char="§"/>
            </a:pPr>
            <a:r>
              <a:rPr lang="en-US" sz="1600" dirty="0"/>
              <a:t>Baseline aircraft - Regional Jet, equipped with high by pass turbo fan engines, low wings and capable to accommodate 78 passengers in a single class with 32" pitch between seats;</a:t>
            </a:r>
          </a:p>
          <a:p>
            <a:pPr marL="742950" lvl="1" indent="-285750" algn="just">
              <a:buClr>
                <a:srgbClr val="002060"/>
              </a:buClr>
              <a:buFont typeface="Wingdings" panose="05000000000000000000" pitchFamily="2" charset="2"/>
              <a:buChar char="§"/>
            </a:pPr>
            <a:r>
              <a:rPr lang="en-US" sz="1600" dirty="0"/>
              <a:t>Inputs: Fixed design parameters (airframe/engines) and  aircraft operational parameters;</a:t>
            </a:r>
          </a:p>
          <a:p>
            <a:pPr marL="800100" lvl="1" indent="-342900" algn="just">
              <a:buAutoNum type="arabicParenR"/>
            </a:pPr>
            <a:endParaRPr lang="en-US" sz="1600" dirty="0"/>
          </a:p>
          <a:p>
            <a:pPr lvl="1" algn="just"/>
            <a:r>
              <a:rPr lang="en-US" sz="1600" b="1" dirty="0"/>
              <a:t>The Network Framework</a:t>
            </a:r>
            <a:endParaRPr lang="en-US" sz="1600" dirty="0"/>
          </a:p>
          <a:p>
            <a:pPr marL="742950" lvl="1" indent="-285750" algn="just">
              <a:buClr>
                <a:srgbClr val="002060"/>
              </a:buClr>
              <a:buFont typeface="Wingdings" panose="05000000000000000000" pitchFamily="2" charset="2"/>
              <a:buChar char="§"/>
            </a:pPr>
            <a:r>
              <a:rPr lang="en-US" sz="1600" dirty="0"/>
              <a:t>In which the disciplines related to mission performance and optimum network calculations;</a:t>
            </a:r>
          </a:p>
          <a:p>
            <a:pPr marL="742950" lvl="1" indent="-285750" algn="just">
              <a:buClr>
                <a:srgbClr val="002060"/>
              </a:buClr>
              <a:buFont typeface="Wingdings" panose="05000000000000000000" pitchFamily="2" charset="2"/>
              <a:buChar char="§"/>
            </a:pPr>
            <a:r>
              <a:rPr lang="en-US" sz="1600" dirty="0"/>
              <a:t>A design diagram check is performed between both frameworks with the objective to verify that the current design is feasible considering some certification aspects, before proceeding the network framework calculations. </a:t>
            </a:r>
          </a:p>
          <a:p>
            <a:pPr marL="742950" lvl="1" indent="-285750" algn="just">
              <a:buClr>
                <a:srgbClr val="002060"/>
              </a:buClr>
              <a:buFont typeface="Wingdings" panose="05000000000000000000" pitchFamily="2" charset="2"/>
              <a:buChar char="§"/>
            </a:pPr>
            <a:r>
              <a:rPr lang="en-US" sz="1600" dirty="0"/>
              <a:t>Inputs: airport data , econometric data, aerodynamics/propulsion data, .</a:t>
            </a:r>
          </a:p>
          <a:p>
            <a:pPr marL="285750" indent="-285750" algn="just">
              <a:buClr>
                <a:srgbClr val="002060"/>
              </a:buClr>
              <a:buFont typeface="Wingdings" panose="05000000000000000000" pitchFamily="2" charset="2"/>
              <a:buChar char="§"/>
            </a:pPr>
            <a:endParaRPr lang="en-US" dirty="0"/>
          </a:p>
          <a:p>
            <a:endParaRPr lang="en-US" dirty="0"/>
          </a:p>
          <a:p>
            <a:pPr marL="285750" indent="-285750" algn="just">
              <a:spcBef>
                <a:spcPts val="300"/>
              </a:spcBef>
              <a:spcAft>
                <a:spcPts val="300"/>
              </a:spcAft>
              <a:buClr>
                <a:srgbClr val="002060"/>
              </a:buClr>
              <a:buFont typeface="Wingdings" panose="05000000000000000000" pitchFamily="2" charset="2"/>
              <a:buChar char="§"/>
            </a:pPr>
            <a:endParaRPr lang="pt-BR" sz="1600" kern="0" dirty="0"/>
          </a:p>
        </p:txBody>
      </p:sp>
    </p:spTree>
    <p:extLst>
      <p:ext uri="{BB962C8B-B14F-4D97-AF65-F5344CB8AC3E}">
        <p14:creationId xmlns:p14="http://schemas.microsoft.com/office/powerpoint/2010/main" val="243642295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32</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997017" cy="461665"/>
          </a:xfrm>
          <a:prstGeom prst="rect">
            <a:avLst/>
          </a:prstGeom>
          <a:noFill/>
        </p:spPr>
        <p:txBody>
          <a:bodyPr wrap="square" rtlCol="0">
            <a:spAutoFit/>
          </a:bodyPr>
          <a:lstStyle/>
          <a:p>
            <a:r>
              <a:rPr lang="pt-BR" sz="2400" b="1" dirty="0" err="1"/>
              <a:t>Methodology</a:t>
            </a:r>
            <a:r>
              <a:rPr lang="pt-BR" sz="2400" b="1" dirty="0"/>
              <a:t> – </a:t>
            </a:r>
            <a:r>
              <a:rPr lang="pt-BR" sz="2400" b="1" dirty="0" err="1"/>
              <a:t>Proposed</a:t>
            </a:r>
            <a:r>
              <a:rPr lang="pt-BR" sz="2400" b="1" dirty="0"/>
              <a:t> Framework</a:t>
            </a:r>
          </a:p>
        </p:txBody>
      </p:sp>
      <p:sp>
        <p:nvSpPr>
          <p:cNvPr id="2" name="Retângulo 1">
            <a:extLst>
              <a:ext uri="{FF2B5EF4-FFF2-40B4-BE49-F238E27FC236}">
                <a16:creationId xmlns:a16="http://schemas.microsoft.com/office/drawing/2014/main" id="{5EF40198-6911-4695-8100-8D5751391ED0}"/>
              </a:ext>
            </a:extLst>
          </p:cNvPr>
          <p:cNvSpPr/>
          <p:nvPr/>
        </p:nvSpPr>
        <p:spPr>
          <a:xfrm>
            <a:off x="655102" y="751480"/>
            <a:ext cx="8381393" cy="954107"/>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sz="1400" dirty="0"/>
              <a:t>High fidelity Aircraft Design disciplines </a:t>
            </a:r>
          </a:p>
          <a:p>
            <a:pPr marL="285750" indent="-285750">
              <a:buClr>
                <a:srgbClr val="002060"/>
              </a:buClr>
              <a:buFont typeface="Wingdings" panose="05000000000000000000" pitchFamily="2" charset="2"/>
              <a:buChar char="§"/>
            </a:pPr>
            <a:r>
              <a:rPr lang="en-US" sz="1400" dirty="0"/>
              <a:t>Design Consistency Checks (Noise and  Design Diagram);</a:t>
            </a:r>
          </a:p>
          <a:p>
            <a:pPr marL="285750" indent="-285750">
              <a:buClr>
                <a:srgbClr val="002060"/>
              </a:buClr>
              <a:buFont typeface="Wingdings" panose="05000000000000000000" pitchFamily="2" charset="2"/>
              <a:buChar char="§"/>
            </a:pPr>
            <a:r>
              <a:rPr lang="en-US" sz="1400" dirty="0"/>
              <a:t>Airline Network optimization algorithm based on gravitational passenger demand model;</a:t>
            </a:r>
          </a:p>
          <a:p>
            <a:pPr marL="285750" indent="-285750">
              <a:buClr>
                <a:srgbClr val="002060"/>
              </a:buClr>
              <a:buFont typeface="Wingdings" panose="05000000000000000000" pitchFamily="2" charset="2"/>
              <a:buChar char="§"/>
            </a:pPr>
            <a:r>
              <a:rPr lang="en-US" sz="1400" dirty="0"/>
              <a:t>Genetic Algorithm used as Optimizer.</a:t>
            </a:r>
          </a:p>
        </p:txBody>
      </p:sp>
      <p:pic>
        <p:nvPicPr>
          <p:cNvPr id="4" name="Imagem 3">
            <a:extLst>
              <a:ext uri="{FF2B5EF4-FFF2-40B4-BE49-F238E27FC236}">
                <a16:creationId xmlns:a16="http://schemas.microsoft.com/office/drawing/2014/main" id="{D9F5FE64-8B5A-4C85-8E14-8D8CBF88994C}"/>
              </a:ext>
            </a:extLst>
          </p:cNvPr>
          <p:cNvPicPr>
            <a:picLocks noChangeAspect="1"/>
          </p:cNvPicPr>
          <p:nvPr/>
        </p:nvPicPr>
        <p:blipFill>
          <a:blip r:embed="rId2"/>
          <a:stretch>
            <a:fillRect/>
          </a:stretch>
        </p:blipFill>
        <p:spPr>
          <a:xfrm>
            <a:off x="1079305" y="1841521"/>
            <a:ext cx="7532985" cy="4264999"/>
          </a:xfrm>
          <a:prstGeom prst="rect">
            <a:avLst/>
          </a:prstGeom>
        </p:spPr>
      </p:pic>
    </p:spTree>
    <p:extLst>
      <p:ext uri="{BB962C8B-B14F-4D97-AF65-F5344CB8AC3E}">
        <p14:creationId xmlns:p14="http://schemas.microsoft.com/office/powerpoint/2010/main" val="369362513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33</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Design </a:t>
            </a:r>
            <a:r>
              <a:rPr lang="pt-BR" sz="2400" b="1" dirty="0" err="1"/>
              <a:t>Variables</a:t>
            </a:r>
            <a:r>
              <a:rPr lang="pt-BR" sz="2400" b="1" dirty="0"/>
              <a:t> for </a:t>
            </a:r>
            <a:r>
              <a:rPr lang="pt-BR" sz="2400" b="1" dirty="0" err="1"/>
              <a:t>airplanes</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784191"/>
            <a:ext cx="8109272" cy="338554"/>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sz="1600" dirty="0"/>
              <a:t>Airplanes are described by the following design variables in the optimization process:</a:t>
            </a:r>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4033143354"/>
              </p:ext>
            </p:extLst>
          </p:nvPr>
        </p:nvGraphicFramePr>
        <p:xfrm>
          <a:off x="840636" y="1211050"/>
          <a:ext cx="7936790" cy="403245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994762046"/>
                    </a:ext>
                  </a:extLst>
                </a:gridCol>
                <a:gridCol w="3030060">
                  <a:extLst>
                    <a:ext uri="{9D8B030D-6E8A-4147-A177-3AD203B41FA5}">
                      <a16:colId xmlns:a16="http://schemas.microsoft.com/office/drawing/2014/main" val="3061853502"/>
                    </a:ext>
                  </a:extLst>
                </a:gridCol>
                <a:gridCol w="1090010">
                  <a:extLst>
                    <a:ext uri="{9D8B030D-6E8A-4147-A177-3AD203B41FA5}">
                      <a16:colId xmlns:a16="http://schemas.microsoft.com/office/drawing/2014/main" val="3792606191"/>
                    </a:ext>
                  </a:extLst>
                </a:gridCol>
                <a:gridCol w="1393436">
                  <a:extLst>
                    <a:ext uri="{9D8B030D-6E8A-4147-A177-3AD203B41FA5}">
                      <a16:colId xmlns:a16="http://schemas.microsoft.com/office/drawing/2014/main" val="2830315789"/>
                    </a:ext>
                  </a:extLst>
                </a:gridCol>
                <a:gridCol w="1559188">
                  <a:extLst>
                    <a:ext uri="{9D8B030D-6E8A-4147-A177-3AD203B41FA5}">
                      <a16:colId xmlns:a16="http://schemas.microsoft.com/office/drawing/2014/main" val="1584478879"/>
                    </a:ext>
                  </a:extLst>
                </a:gridCol>
              </a:tblGrid>
              <a:tr h="155202">
                <a:tc>
                  <a:txBody>
                    <a:bodyPr/>
                    <a:lstStyle/>
                    <a:p>
                      <a:pPr algn="ctr">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Parameter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Symbol</a:t>
                      </a:r>
                    </a:p>
                  </a:txBody>
                  <a:tcPr marL="68580" marR="68580" marT="0" marB="0" anchor="b"/>
                </a:tc>
                <a:tc>
                  <a:txBody>
                    <a:bodyPr/>
                    <a:lstStyle/>
                    <a:p>
                      <a:pPr algn="ctr">
                        <a:spcAft>
                          <a:spcPts val="0"/>
                        </a:spcAft>
                      </a:pPr>
                      <a:r>
                        <a:rPr lang="en-US" sz="1000" dirty="0">
                          <a:effectLst/>
                        </a:rPr>
                        <a:t>Range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 Baseline ACFT </a:t>
                      </a:r>
                      <a:r>
                        <a:rPr lang="pt-BR" sz="1000" dirty="0" err="1">
                          <a:effectLst/>
                          <a:latin typeface="Times New Roman" panose="02020603050405020304" pitchFamily="18" charset="0"/>
                          <a:ea typeface="Times New Roman" panose="02020603050405020304" pitchFamily="18" charset="0"/>
                        </a:rPr>
                        <a:t>value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24162">
                <a:tc>
                  <a:txBody>
                    <a:bodyPr/>
                    <a:lstStyle/>
                    <a:p>
                      <a:pPr algn="ctr">
                        <a:spcAft>
                          <a:spcPts val="0"/>
                        </a:spcAft>
                      </a:pPr>
                      <a:r>
                        <a:rPr lang="en-US" sz="1000" dirty="0">
                          <a:effectLst/>
                        </a:rPr>
                        <a:t>1</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Reference Area (m</a:t>
                      </a:r>
                      <a:r>
                        <a:rPr lang="en-US" sz="1000" baseline="30000" dirty="0">
                          <a:effectLst/>
                          <a:latin typeface="Times New Roman" panose="02020603050405020304" pitchFamily="18" charset="0"/>
                          <a:ea typeface="Times New Roman" panose="02020603050405020304" pitchFamily="18" charset="0"/>
                        </a:rPr>
                        <a:t>2</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rPr>
                        <a:t>Sw</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72 to 130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76.0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55202">
                <a:tc>
                  <a:txBody>
                    <a:bodyPr/>
                    <a:lstStyle/>
                    <a:p>
                      <a:pPr algn="ctr">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rPr>
                        <a:t>Wing Aspect Ratio</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err="1">
                          <a:effectLst/>
                        </a:rPr>
                        <a:t>ARw</a:t>
                      </a:r>
                      <a:r>
                        <a:rPr lang="en-US" sz="10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7.5 to 10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8.6</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55202">
                <a:tc>
                  <a:txBody>
                    <a:bodyPr/>
                    <a:lstStyle/>
                    <a:p>
                      <a:pPr algn="ctr">
                        <a:spcAft>
                          <a:spcPts val="0"/>
                        </a:spcAft>
                      </a:pPr>
                      <a:r>
                        <a:rPr lang="en-US" sz="10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Taper Ratio</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Tr</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0.25 to 0.50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55202">
                <a:tc>
                  <a:txBody>
                    <a:bodyPr/>
                    <a:lstStyle/>
                    <a:p>
                      <a:pPr algn="ctr">
                        <a:spcAft>
                          <a:spcPts val="0"/>
                        </a:spcAft>
                      </a:pPr>
                      <a:r>
                        <a:rPr lang="en-US" sz="1000" dirty="0">
                          <a:effectLst/>
                        </a:rPr>
                        <a:t>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quarter-chord sweepback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Sweep</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15 to 35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23.5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55202">
                <a:tc>
                  <a:txBody>
                    <a:bodyPr/>
                    <a:lstStyle/>
                    <a:p>
                      <a:pPr algn="ctr">
                        <a:spcAft>
                          <a:spcPts val="0"/>
                        </a:spcAft>
                      </a:pPr>
                      <a:r>
                        <a:rPr lang="en-US" sz="1000" dirty="0">
                          <a:effectLst/>
                        </a:rPr>
                        <a:t>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Incidence of the break station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Ikink</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 to 1</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55202">
                <a:tc>
                  <a:txBody>
                    <a:bodyPr/>
                    <a:lstStyle/>
                    <a:p>
                      <a:pPr algn="ctr">
                        <a:spcAft>
                          <a:spcPts val="0"/>
                        </a:spcAft>
                      </a:pPr>
                      <a:r>
                        <a:rPr lang="en-US" sz="1000">
                          <a:effectLst/>
                        </a:rPr>
                        <a:t>6</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Twist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Twist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-5 to -2</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-3</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73130177"/>
                  </a:ext>
                </a:extLst>
              </a:tr>
              <a:tr h="155202">
                <a:tc>
                  <a:txBody>
                    <a:bodyPr/>
                    <a:lstStyle/>
                    <a:p>
                      <a:pPr algn="ctr">
                        <a:spcAft>
                          <a:spcPts val="0"/>
                        </a:spcAft>
                      </a:pPr>
                      <a:r>
                        <a:rPr lang="en-US" sz="1000">
                          <a:effectLst/>
                        </a:rPr>
                        <a:t>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Location of break station</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Break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0.32to 0.40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0.38</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21325849"/>
                  </a:ext>
                </a:extLst>
              </a:tr>
              <a:tr h="155202">
                <a:tc>
                  <a:txBody>
                    <a:bodyPr/>
                    <a:lstStyle/>
                    <a:p>
                      <a:pPr algn="ctr">
                        <a:spcAft>
                          <a:spcPts val="0"/>
                        </a:spcAft>
                      </a:pPr>
                      <a:r>
                        <a:rPr lang="en-US" sz="10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by-pass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4.5 to 6.5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5.0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64257276"/>
                  </a:ext>
                </a:extLst>
              </a:tr>
              <a:tr h="155202">
                <a:tc>
                  <a:txBody>
                    <a:bodyPr/>
                    <a:lstStyle/>
                    <a:p>
                      <a:pPr algn="ctr">
                        <a:spcAft>
                          <a:spcPts val="0"/>
                        </a:spcAft>
                      </a:pPr>
                      <a:r>
                        <a:rPr lang="en-US" sz="10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Overall Pressure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OPR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25 to 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28.5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05396950"/>
                  </a:ext>
                </a:extLst>
              </a:tr>
              <a:tr h="155202">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Turbine Inlet Temperature (K)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TIT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1350 to1500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1405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7831280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Fan </a:t>
                      </a:r>
                      <a:r>
                        <a:rPr lang="pt-BR" sz="1000" dirty="0" err="1">
                          <a:solidFill>
                            <a:schemeClr val="tx1"/>
                          </a:solidFill>
                          <a:effectLst/>
                          <a:latin typeface="Times New Roman" panose="02020603050405020304" pitchFamily="18" charset="0"/>
                          <a:ea typeface="Times New Roman" panose="02020603050405020304" pitchFamily="18" charset="0"/>
                        </a:rPr>
                        <a:t>Presure</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FPR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2.5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4430495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Mach </a:t>
                      </a:r>
                      <a:r>
                        <a:rPr lang="pt-BR" sz="1000" dirty="0" err="1">
                          <a:solidFill>
                            <a:schemeClr val="tx1"/>
                          </a:solidFill>
                          <a:effectLst/>
                          <a:latin typeface="Times New Roman" panose="02020603050405020304" pitchFamily="18" charset="0"/>
                          <a:ea typeface="Times New Roman" panose="02020603050405020304" pitchFamily="18" charset="0"/>
                        </a:rPr>
                        <a:t>Number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eM</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0.82</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2418963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a:t>
                      </a:r>
                      <a:r>
                        <a:rPr lang="pt-BR" sz="1000" dirty="0" err="1">
                          <a:solidFill>
                            <a:schemeClr val="tx1"/>
                          </a:solidFill>
                          <a:effectLst/>
                          <a:latin typeface="Times New Roman" panose="02020603050405020304" pitchFamily="18" charset="0"/>
                          <a:ea typeface="Times New Roman" panose="02020603050405020304" pitchFamily="18" charset="0"/>
                        </a:rPr>
                        <a:t>Pressure</a:t>
                      </a:r>
                      <a:r>
                        <a:rPr lang="pt-BR" sz="1000" dirty="0">
                          <a:solidFill>
                            <a:schemeClr val="tx1"/>
                          </a:solidFill>
                          <a:effectLst/>
                          <a:latin typeface="Times New Roman" panose="02020603050405020304" pitchFamily="18" charset="0"/>
                          <a:ea typeface="Times New Roman" panose="02020603050405020304" pitchFamily="18" charset="0"/>
                        </a:rPr>
                        <a:t> Altitude (</a:t>
                      </a:r>
                      <a:r>
                        <a:rPr lang="pt-BR" sz="1000" dirty="0" err="1">
                          <a:solidFill>
                            <a:schemeClr val="tx1"/>
                          </a:solidFill>
                          <a:effectLst/>
                          <a:latin typeface="Times New Roman" panose="02020603050405020304" pitchFamily="18" charset="0"/>
                          <a:ea typeface="Times New Roman" panose="02020603050405020304" pitchFamily="18" charset="0"/>
                        </a:rPr>
                        <a:t>ft</a:t>
                      </a:r>
                      <a:r>
                        <a:rPr lang="pt-BR" sz="1000" dirty="0">
                          <a:solidFill>
                            <a:schemeClr val="tx1"/>
                          </a:solidFill>
                          <a:effectLst/>
                          <a:latin typeface="Times New Roman" panose="02020603050405020304" pitchFamily="18" charset="0"/>
                          <a:ea typeface="Times New Roman" panose="02020603050405020304" pitchFamily="18" charset="0"/>
                        </a:rPr>
                        <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eHp</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33000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43000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41000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77446552"/>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14</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Number of Passengers (single class, pitch 32”)</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nPAX</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70 to130</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8884610"/>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N</a:t>
                      </a:r>
                      <a:r>
                        <a:rPr lang="en-US" sz="1000" dirty="0">
                          <a:solidFill>
                            <a:schemeClr val="tx1"/>
                          </a:solidFill>
                          <a:effectLst/>
                          <a:latin typeface="Times New Roman" panose="02020603050405020304" pitchFamily="18" charset="0"/>
                          <a:ea typeface="Times New Roman" panose="02020603050405020304" pitchFamily="18" charset="0"/>
                        </a:rPr>
                        <a:t>umber of Seat Abreast</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Seats</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639365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16</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Fuselage Height-to-width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Fush2w</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1.0 to1.15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10970829"/>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17</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Hstab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ARh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 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4.35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7260037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18</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Vstab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Arv</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0.8 to 1.2</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0.89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56939911"/>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Hstab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507715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20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Vstab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0.2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02702577"/>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Design 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1000-2500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1600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5433116"/>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T ,  1 =l </a:t>
                      </a:r>
                      <a:r>
                        <a:rPr lang="pt-BR" sz="1000" dirty="0" err="1">
                          <a:solidFill>
                            <a:schemeClr val="tx1"/>
                          </a:solidFill>
                          <a:effectLst/>
                          <a:latin typeface="Times New Roman" panose="02020603050405020304" pitchFamily="18" charset="0"/>
                          <a:ea typeface="Times New Roman" panose="02020603050405020304" pitchFamily="18" charset="0"/>
                        </a:rPr>
                        <a:t>conv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729576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EngConfig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tail</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5761228"/>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24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 </a:t>
                      </a:r>
                      <a:r>
                        <a:rPr lang="pt-BR" sz="1000" dirty="0" err="1">
                          <a:solidFill>
                            <a:schemeClr val="tx1"/>
                          </a:solidFill>
                          <a:effectLst/>
                          <a:latin typeface="Times New Roman" panose="02020603050405020304" pitchFamily="18" charset="0"/>
                          <a:ea typeface="Times New Roman" panose="02020603050405020304" pitchFamily="18" charset="0"/>
                        </a:rPr>
                        <a:t>with</a:t>
                      </a:r>
                      <a:r>
                        <a:rPr lang="pt-BR" sz="1000" dirty="0">
                          <a:solidFill>
                            <a:schemeClr val="tx1"/>
                          </a:solidFill>
                          <a:effectLst/>
                          <a:latin typeface="Times New Roman" panose="02020603050405020304" pitchFamily="18" charset="0"/>
                          <a:ea typeface="Times New Roman" panose="02020603050405020304" pitchFamily="18" charset="0"/>
                        </a:rPr>
                        <a:t>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9475097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25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with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60023783"/>
                  </a:ext>
                </a:extLst>
              </a:tr>
            </a:tbl>
          </a:graphicData>
        </a:graphic>
      </p:graphicFrame>
      <p:sp>
        <p:nvSpPr>
          <p:cNvPr id="2" name="CaixaDeTexto 1">
            <a:extLst>
              <a:ext uri="{FF2B5EF4-FFF2-40B4-BE49-F238E27FC236}">
                <a16:creationId xmlns:a16="http://schemas.microsoft.com/office/drawing/2014/main" id="{A7DDFBBA-622C-43BD-B35B-D5F8E233CB8A}"/>
              </a:ext>
            </a:extLst>
          </p:cNvPr>
          <p:cNvSpPr txBox="1"/>
          <p:nvPr/>
        </p:nvSpPr>
        <p:spPr>
          <a:xfrm>
            <a:off x="899592" y="5369951"/>
            <a:ext cx="7344816" cy="276999"/>
          </a:xfrm>
          <a:prstGeom prst="rect">
            <a:avLst/>
          </a:prstGeom>
          <a:noFill/>
        </p:spPr>
        <p:txBody>
          <a:bodyPr wrap="square" rtlCol="0">
            <a:spAutoFit/>
          </a:bodyPr>
          <a:lstStyle/>
          <a:p>
            <a:r>
              <a:rPr lang="pt-BR" sz="1200" dirty="0"/>
              <a:t>(*) </a:t>
            </a:r>
            <a:r>
              <a:rPr lang="pt-BR" sz="1200" dirty="0" err="1"/>
              <a:t>Added</a:t>
            </a:r>
            <a:r>
              <a:rPr lang="pt-BR" sz="1200" dirty="0"/>
              <a:t> in </a:t>
            </a:r>
            <a:r>
              <a:rPr lang="pt-BR" sz="1200" dirty="0" err="1"/>
              <a:t>the</a:t>
            </a:r>
            <a:r>
              <a:rPr lang="pt-BR" sz="1200" dirty="0"/>
              <a:t> </a:t>
            </a:r>
            <a:r>
              <a:rPr lang="pt-BR" sz="1200" dirty="0" err="1"/>
              <a:t>last</a:t>
            </a:r>
            <a:r>
              <a:rPr lang="pt-BR" sz="1200" dirty="0"/>
              <a:t> </a:t>
            </a:r>
            <a:r>
              <a:rPr lang="pt-BR" sz="1200" dirty="0" err="1"/>
              <a:t>versions</a:t>
            </a:r>
            <a:r>
              <a:rPr lang="pt-BR" sz="1200" dirty="0"/>
              <a:t> of </a:t>
            </a:r>
            <a:r>
              <a:rPr lang="pt-BR" sz="1200" dirty="0" err="1"/>
              <a:t>the</a:t>
            </a:r>
            <a:r>
              <a:rPr lang="pt-BR" sz="1200" dirty="0"/>
              <a:t> </a:t>
            </a:r>
            <a:r>
              <a:rPr lang="pt-BR" sz="1200" dirty="0" err="1"/>
              <a:t>optimization</a:t>
            </a:r>
            <a:r>
              <a:rPr lang="pt-BR" sz="1200" dirty="0"/>
              <a:t> framework</a:t>
            </a:r>
            <a:endParaRPr lang="en-US" sz="1200" dirty="0"/>
          </a:p>
        </p:txBody>
      </p:sp>
    </p:spTree>
    <p:extLst>
      <p:ext uri="{BB962C8B-B14F-4D97-AF65-F5344CB8AC3E}">
        <p14:creationId xmlns:p14="http://schemas.microsoft.com/office/powerpoint/2010/main" val="191982046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34</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564969"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3051133160"/>
              </p:ext>
            </p:extLst>
          </p:nvPr>
        </p:nvGraphicFramePr>
        <p:xfrm>
          <a:off x="1906300" y="1183300"/>
          <a:ext cx="5538192" cy="2011680"/>
        </p:xfrm>
        <a:graphic>
          <a:graphicData uri="http://schemas.openxmlformats.org/drawingml/2006/table">
            <a:tbl>
              <a:tblPr firstRow="1" bandRow="1">
                <a:tableStyleId>{5C22544A-7EE6-4342-B048-85BDC9FD1C3A}</a:tableStyleId>
              </a:tblPr>
              <a:tblGrid>
                <a:gridCol w="471117">
                  <a:extLst>
                    <a:ext uri="{9D8B030D-6E8A-4147-A177-3AD203B41FA5}">
                      <a16:colId xmlns:a16="http://schemas.microsoft.com/office/drawing/2014/main" val="1994762046"/>
                    </a:ext>
                  </a:extLst>
                </a:gridCol>
                <a:gridCol w="2808312">
                  <a:extLst>
                    <a:ext uri="{9D8B030D-6E8A-4147-A177-3AD203B41FA5}">
                      <a16:colId xmlns:a16="http://schemas.microsoft.com/office/drawing/2014/main" val="3061853502"/>
                    </a:ext>
                  </a:extLst>
                </a:gridCol>
                <a:gridCol w="1113059">
                  <a:extLst>
                    <a:ext uri="{9D8B030D-6E8A-4147-A177-3AD203B41FA5}">
                      <a16:colId xmlns:a16="http://schemas.microsoft.com/office/drawing/2014/main" val="3792606191"/>
                    </a:ext>
                  </a:extLst>
                </a:gridCol>
                <a:gridCol w="1145704">
                  <a:extLst>
                    <a:ext uri="{9D8B030D-6E8A-4147-A177-3AD203B41FA5}">
                      <a16:colId xmlns:a16="http://schemas.microsoft.com/office/drawing/2014/main" val="2830315789"/>
                    </a:ext>
                  </a:extLst>
                </a:gridCol>
              </a:tblGrid>
              <a:tr h="166586">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galleys and </a:t>
                      </a:r>
                      <a:r>
                        <a:rPr lang="en-US" sz="1200" dirty="0" err="1">
                          <a:effectLst/>
                          <a:latin typeface="Times New Roman" panose="02020603050405020304" pitchFamily="18" charset="0"/>
                          <a:ea typeface="Times New Roman" panose="02020603050405020304" pitchFamily="18" charset="0"/>
                        </a:rPr>
                        <a:t>toillets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1-2</a:t>
                      </a: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aisles</a:t>
                      </a: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Naisles</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a:t>
                      </a: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Aisle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AisleW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0.50</a:t>
                      </a: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Seat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SeatW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0.46</a:t>
                      </a: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Maximum cabin height (m)</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t>
                      </a:r>
                      <a:r>
                        <a:rPr lang="en-US" sz="1200" dirty="0">
                          <a:effectLst/>
                          <a:latin typeface="Times New Roman" panose="02020603050405020304" pitchFamily="18" charset="0"/>
                          <a:ea typeface="Times New Roman" panose="02020603050405020304" pitchFamily="18" charset="0"/>
                        </a:rPr>
                        <a:t>CABH</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2.0</a:t>
                      </a:r>
                    </a:p>
                  </a:txBody>
                  <a:tcPr marL="68580" marR="68580" marT="0" marB="0" anchor="b"/>
                </a:tc>
                <a:extLst>
                  <a:ext uri="{0D108BD9-81ED-4DB2-BD59-A6C34878D82A}">
                    <a16:rowId xmlns:a16="http://schemas.microsoft.com/office/drawing/2014/main" val="211794443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Incidence</a:t>
                      </a:r>
                      <a:r>
                        <a:rPr lang="pt-BR" sz="1200" dirty="0">
                          <a:effectLst/>
                          <a:latin typeface="Times New Roman" panose="02020603050405020304" pitchFamily="18" charset="0"/>
                          <a:ea typeface="Times New Roman" panose="02020603050405020304" pitchFamily="18" charset="0"/>
                        </a:rPr>
                        <a:t> @ </a:t>
                      </a: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root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Dihedral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WD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594602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Miscelaneous</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Drag</a:t>
                      </a:r>
                      <a:r>
                        <a:rPr lang="pt-BR" sz="1200" dirty="0">
                          <a:effectLst/>
                          <a:latin typeface="Times New Roman" panose="02020603050405020304" pitchFamily="18" charset="0"/>
                          <a:ea typeface="Times New Roman" panose="02020603050405020304" pitchFamily="18" charset="0"/>
                        </a:rPr>
                        <a:t> fator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Dmisc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874390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Dinamic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Pressure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efficiency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on</a:t>
                      </a:r>
                      <a:r>
                        <a:rPr lang="pt-BR" sz="1200" dirty="0">
                          <a:effectLst/>
                          <a:latin typeface="Times New Roman" panose="02020603050405020304" pitchFamily="18" charset="0"/>
                          <a:ea typeface="Times New Roman" panose="02020603050405020304" pitchFamily="18" charset="0"/>
                        </a:rPr>
                        <a:t> HT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qHeff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89069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Engine </a:t>
                      </a:r>
                      <a:r>
                        <a:rPr lang="pt-BR" sz="1200" dirty="0" err="1">
                          <a:effectLst/>
                          <a:latin typeface="Times New Roman" panose="02020603050405020304" pitchFamily="18" charset="0"/>
                          <a:ea typeface="Times New Roman" panose="02020603050405020304" pitchFamily="18" charset="0"/>
                        </a:rPr>
                        <a:t>minimum</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clearance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to</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ground</a:t>
                      </a:r>
                      <a:r>
                        <a:rPr lang="pt-BR" sz="1200" dirty="0">
                          <a:effectLst/>
                          <a:latin typeface="Times New Roman" panose="02020603050405020304" pitchFamily="18" charset="0"/>
                          <a:ea typeface="Times New Roman" panose="02020603050405020304" pitchFamily="18" charset="0"/>
                        </a:rPr>
                        <a:t> (m)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eCLR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87856906"/>
                  </a:ext>
                </a:extLst>
              </a:tr>
            </a:tbl>
          </a:graphicData>
        </a:graphic>
      </p:graphicFrame>
      <p:sp>
        <p:nvSpPr>
          <p:cNvPr id="10" name="CaixaDeTexto 9">
            <a:extLst>
              <a:ext uri="{FF2B5EF4-FFF2-40B4-BE49-F238E27FC236}">
                <a16:creationId xmlns:a16="http://schemas.microsoft.com/office/drawing/2014/main" id="{719482E7-869B-4800-9075-0A896D7CE725}"/>
              </a:ext>
            </a:extLst>
          </p:cNvPr>
          <p:cNvSpPr txBox="1"/>
          <p:nvPr/>
        </p:nvSpPr>
        <p:spPr>
          <a:xfrm>
            <a:off x="655102" y="710744"/>
            <a:ext cx="4997017" cy="461665"/>
          </a:xfrm>
          <a:prstGeom prst="rect">
            <a:avLst/>
          </a:prstGeom>
          <a:noFill/>
        </p:spPr>
        <p:txBody>
          <a:bodyPr wrap="square" rtlCol="0">
            <a:spAutoFit/>
          </a:bodyPr>
          <a:lstStyle/>
          <a:p>
            <a:r>
              <a:rPr lang="pt-BR" sz="2400" dirty="0" err="1"/>
              <a:t>Airframe</a:t>
            </a:r>
            <a:r>
              <a:rPr lang="pt-BR" sz="2400" dirty="0"/>
              <a:t>/</a:t>
            </a:r>
            <a:r>
              <a:rPr lang="pt-BR" sz="2400" dirty="0" err="1"/>
              <a:t>Engines</a:t>
            </a:r>
            <a:endParaRPr lang="pt-BR" sz="2400"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5102" y="3172876"/>
            <a:ext cx="4420953" cy="461665"/>
          </a:xfrm>
          <a:prstGeom prst="rect">
            <a:avLst/>
          </a:prstGeom>
          <a:noFill/>
        </p:spPr>
        <p:txBody>
          <a:bodyPr wrap="square" rtlCol="0">
            <a:spAutoFit/>
          </a:bodyPr>
          <a:lstStyle/>
          <a:p>
            <a:r>
              <a:rPr lang="pt-BR" sz="2400" dirty="0" err="1"/>
              <a:t>Aircraft</a:t>
            </a:r>
            <a:r>
              <a:rPr lang="pt-BR" sz="2400" dirty="0"/>
              <a:t> </a:t>
            </a:r>
            <a:r>
              <a:rPr lang="pt-BR" sz="2400" dirty="0" err="1"/>
              <a:t>Operational</a:t>
            </a:r>
            <a:r>
              <a:rPr lang="pt-BR" sz="2400" dirty="0"/>
              <a:t>/</a:t>
            </a:r>
            <a:r>
              <a:rPr lang="pt-BR" sz="2400" dirty="0" err="1"/>
              <a:t>Certification</a:t>
            </a:r>
            <a:r>
              <a:rPr lang="pt-BR" sz="2400"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3508605973"/>
              </p:ext>
            </p:extLst>
          </p:nvPr>
        </p:nvGraphicFramePr>
        <p:xfrm>
          <a:off x="1897134" y="3717032"/>
          <a:ext cx="5875266" cy="2194560"/>
        </p:xfrm>
        <a:graphic>
          <a:graphicData uri="http://schemas.openxmlformats.org/drawingml/2006/table">
            <a:tbl>
              <a:tblPr firstRow="1" bandRow="1">
                <a:tableStyleId>{5C22544A-7EE6-4342-B048-85BDC9FD1C3A}</a:tableStyleId>
              </a:tblPr>
              <a:tblGrid>
                <a:gridCol w="499791">
                  <a:extLst>
                    <a:ext uri="{9D8B030D-6E8A-4147-A177-3AD203B41FA5}">
                      <a16:colId xmlns:a16="http://schemas.microsoft.com/office/drawing/2014/main" val="1994762046"/>
                    </a:ext>
                  </a:extLst>
                </a:gridCol>
                <a:gridCol w="3114934">
                  <a:extLst>
                    <a:ext uri="{9D8B030D-6E8A-4147-A177-3AD203B41FA5}">
                      <a16:colId xmlns:a16="http://schemas.microsoft.com/office/drawing/2014/main" val="3061853502"/>
                    </a:ext>
                  </a:extLst>
                </a:gridCol>
                <a:gridCol w="1045105">
                  <a:extLst>
                    <a:ext uri="{9D8B030D-6E8A-4147-A177-3AD203B41FA5}">
                      <a16:colId xmlns:a16="http://schemas.microsoft.com/office/drawing/2014/main" val="3792606191"/>
                    </a:ext>
                  </a:extLst>
                </a:gridCol>
                <a:gridCol w="1215436">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Deviation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from</a:t>
                      </a:r>
                      <a:r>
                        <a:rPr lang="pt-BR" sz="1200" dirty="0">
                          <a:effectLst/>
                          <a:latin typeface="Times New Roman" panose="02020603050405020304" pitchFamily="18" charset="0"/>
                          <a:ea typeface="Times New Roman" panose="02020603050405020304" pitchFamily="18" charset="0"/>
                        </a:rPr>
                        <a:t> ISA (</a:t>
                      </a:r>
                      <a:r>
                        <a:rPr lang="pt-BR" sz="1200" dirty="0" err="1">
                          <a:effectLst/>
                          <a:latin typeface="Times New Roman" panose="02020603050405020304" pitchFamily="18" charset="0"/>
                          <a:ea typeface="Times New Roman" panose="02020603050405020304" pitchFamily="18" charset="0"/>
                        </a:rPr>
                        <a:t>oC</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DISA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Residual Rate of </a:t>
                      </a:r>
                      <a:r>
                        <a:rPr lang="pt-BR" sz="1200" dirty="0" err="1">
                          <a:effectLst/>
                          <a:latin typeface="Times New Roman" panose="02020603050405020304" pitchFamily="18" charset="0"/>
                          <a:ea typeface="Times New Roman" panose="02020603050405020304" pitchFamily="18" charset="0"/>
                        </a:rPr>
                        <a:t>Climb</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RROC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Buffet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BuffMGN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Limit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Below</a:t>
                      </a:r>
                      <a:r>
                        <a:rPr lang="pt-BR" sz="1200" dirty="0">
                          <a:effectLst/>
                          <a:latin typeface="Times New Roman" panose="02020603050405020304" pitchFamily="18" charset="0"/>
                          <a:ea typeface="Times New Roman" panose="02020603050405020304" pitchFamily="18" charset="0"/>
                        </a:rPr>
                        <a:t> 10000ft (KCAS)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SPDLIM</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Range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Maximum Payload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RANGE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Field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Take</a:t>
                      </a:r>
                      <a:r>
                        <a:rPr lang="pt-BR" sz="1200" dirty="0">
                          <a:effectLst/>
                          <a:latin typeface="Times New Roman" panose="02020603050405020304" pitchFamily="18" charset="0"/>
                          <a:ea typeface="Times New Roman" panose="02020603050405020304" pitchFamily="18" charset="0"/>
                        </a:rPr>
                        <a:t> Off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TAKEOFL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Filed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LANDFL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Certified</a:t>
                      </a:r>
                      <a:r>
                        <a:rPr lang="pt-BR" sz="1200" dirty="0">
                          <a:effectLst/>
                          <a:latin typeface="Times New Roman" panose="02020603050405020304" pitchFamily="18" charset="0"/>
                          <a:ea typeface="Times New Roman" panose="02020603050405020304" pitchFamily="18" charset="0"/>
                        </a:rPr>
                        <a:t> Altitude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Maxalt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Cruise </a:t>
                      </a: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(Mach/KCAS)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MMO/VMO</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0.82/340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Capacity</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MAXFUEL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9400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Static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Smargin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48208623"/>
                  </a:ext>
                </a:extLst>
              </a:tr>
            </a:tbl>
          </a:graphicData>
        </a:graphic>
      </p:graphicFrame>
    </p:spTree>
    <p:extLst>
      <p:ext uri="{BB962C8B-B14F-4D97-AF65-F5344CB8AC3E}">
        <p14:creationId xmlns:p14="http://schemas.microsoft.com/office/powerpoint/2010/main" val="3390264396"/>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35</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636977"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9047" y="764704"/>
            <a:ext cx="7657369" cy="461665"/>
          </a:xfrm>
          <a:prstGeom prst="rect">
            <a:avLst/>
          </a:prstGeom>
          <a:noFill/>
        </p:spPr>
        <p:txBody>
          <a:bodyPr wrap="square" rtlCol="0">
            <a:spAutoFit/>
          </a:bodyPr>
          <a:lstStyle/>
          <a:p>
            <a:r>
              <a:rPr lang="pt-BR" sz="2400" dirty="0"/>
              <a:t>Network </a:t>
            </a:r>
            <a:r>
              <a:rPr lang="pt-BR" sz="2400" dirty="0" err="1"/>
              <a:t>and</a:t>
            </a:r>
            <a:r>
              <a:rPr lang="pt-BR" sz="2400" dirty="0"/>
              <a:t> </a:t>
            </a:r>
            <a:r>
              <a:rPr lang="pt-BR" sz="2400" dirty="0" err="1"/>
              <a:t>Mission</a:t>
            </a:r>
            <a:endParaRPr lang="pt-BR" sz="2400" dirty="0"/>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548454200"/>
              </p:ext>
            </p:extLst>
          </p:nvPr>
        </p:nvGraphicFramePr>
        <p:xfrm>
          <a:off x="1475656" y="1340768"/>
          <a:ext cx="6624736" cy="4389120"/>
        </p:xfrm>
        <a:graphic>
          <a:graphicData uri="http://schemas.openxmlformats.org/drawingml/2006/table">
            <a:tbl>
              <a:tblPr firstRow="1" bandRow="1">
                <a:tableStyleId>{5C22544A-7EE6-4342-B048-85BDC9FD1C3A}</a:tableStyleId>
              </a:tblPr>
              <a:tblGrid>
                <a:gridCol w="563546">
                  <a:extLst>
                    <a:ext uri="{9D8B030D-6E8A-4147-A177-3AD203B41FA5}">
                      <a16:colId xmlns:a16="http://schemas.microsoft.com/office/drawing/2014/main" val="1994762046"/>
                    </a:ext>
                  </a:extLst>
                </a:gridCol>
                <a:gridCol w="3540910">
                  <a:extLst>
                    <a:ext uri="{9D8B030D-6E8A-4147-A177-3AD203B41FA5}">
                      <a16:colId xmlns:a16="http://schemas.microsoft.com/office/drawing/2014/main" val="3061853502"/>
                    </a:ext>
                  </a:extLst>
                </a:gridCol>
                <a:gridCol w="1149798">
                  <a:extLst>
                    <a:ext uri="{9D8B030D-6E8A-4147-A177-3AD203B41FA5}">
                      <a16:colId xmlns:a16="http://schemas.microsoft.com/office/drawing/2014/main" val="3792606191"/>
                    </a:ext>
                  </a:extLst>
                </a:gridCol>
                <a:gridCol w="1370482">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Aircraft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Daily </a:t>
                      </a:r>
                      <a:r>
                        <a:rPr lang="pt-BR" sz="1200" dirty="0" err="1">
                          <a:effectLst/>
                          <a:latin typeface="Times New Roman" panose="02020603050405020304" pitchFamily="18" charset="0"/>
                          <a:ea typeface="Times New Roman" panose="02020603050405020304" pitchFamily="18" charset="0"/>
                        </a:rPr>
                        <a:t>Utilization</a:t>
                      </a:r>
                      <a:r>
                        <a:rPr lang="pt-BR" sz="1200" dirty="0">
                          <a:effectLst/>
                          <a:latin typeface="Times New Roman" panose="02020603050405020304" pitchFamily="18" charset="0"/>
                          <a:ea typeface="Times New Roman" panose="02020603050405020304" pitchFamily="18" charset="0"/>
                        </a:rPr>
                        <a:t> (hours)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DU</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Turn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ClimbOut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Takeoff and </a:t>
                      </a:r>
                      <a:r>
                        <a:rPr lang="en-US" sz="1200" dirty="0" err="1">
                          <a:effectLst/>
                          <a:latin typeface="Times New Roman" panose="02020603050405020304" pitchFamily="18" charset="0"/>
                          <a:ea typeface="Times New Roman" panose="02020603050405020304" pitchFamily="18" charset="0"/>
                        </a:rPr>
                        <a:t>ClimbOut</a:t>
                      </a:r>
                      <a:r>
                        <a:rPr lang="en-US" sz="1200" dirty="0">
                          <a:effectLst/>
                          <a:latin typeface="Times New Roman" panose="02020603050405020304" pitchFamily="18" charset="0"/>
                          <a:ea typeface="Times New Roman" panose="02020603050405020304" pitchFamily="18" charset="0"/>
                        </a:rPr>
                        <a:t> Time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Approach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Approach and </a:t>
                      </a:r>
                      <a:r>
                        <a:rPr lang="en-US" sz="1200" dirty="0" err="1">
                          <a:effectLst/>
                          <a:latin typeface="Times New Roman" panose="02020603050405020304" pitchFamily="18" charset="0"/>
                          <a:ea typeface="Times New Roman" panose="02020603050405020304" pitchFamily="18" charset="0"/>
                        </a:rPr>
                        <a:t>LandingTime</a:t>
                      </a:r>
                      <a:r>
                        <a:rPr lang="en-US" sz="1200" dirty="0">
                          <a:effectLst/>
                          <a:latin typeface="Times New Roman" panose="02020603050405020304" pitchFamily="18" charset="0"/>
                          <a:ea typeface="Times New Roman" panose="02020603050405020304" pitchFamily="18" charset="0"/>
                        </a:rPr>
                        <a:t>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Holding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Minimum Cruise Time (min)</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MINCRZTIME</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3</a:t>
                      </a:r>
                    </a:p>
                  </a:txBody>
                  <a:tcPr marL="68580" marR="68580" marT="0" marB="0" anchor="b"/>
                </a:tc>
                <a:extLst>
                  <a:ext uri="{0D108BD9-81ED-4DB2-BD59-A6C34878D82A}">
                    <a16:rowId xmlns:a16="http://schemas.microsoft.com/office/drawing/2014/main" val="193830628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Out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in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TIT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Alternate Airport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ADIST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8629584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Total Passenger Weight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luggage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PAXWT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Averge</a:t>
                      </a:r>
                      <a:r>
                        <a:rPr lang="pt-BR" sz="1200" dirty="0">
                          <a:effectLst/>
                          <a:latin typeface="Times New Roman" panose="02020603050405020304" pitchFamily="18" charset="0"/>
                          <a:ea typeface="Times New Roman" panose="02020603050405020304" pitchFamily="18" charset="0"/>
                        </a:rPr>
                        <a:t> Ticket </a:t>
                      </a:r>
                      <a:r>
                        <a:rPr lang="pt-BR" sz="1200" dirty="0" err="1">
                          <a:effectLst/>
                          <a:latin typeface="Times New Roman" panose="02020603050405020304" pitchFamily="18" charset="0"/>
                          <a:ea typeface="Times New Roman" panose="02020603050405020304" pitchFamily="18" charset="0"/>
                        </a:rPr>
                        <a:t>Price</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Inflight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329451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Ratio</a:t>
                      </a:r>
                      <a:r>
                        <a:rPr lang="pt-BR" sz="1200" dirty="0">
                          <a:effectLst/>
                          <a:latin typeface="Times New Roman" panose="02020603050405020304" pitchFamily="18" charset="0"/>
                          <a:ea typeface="Times New Roman" panose="02020603050405020304" pitchFamily="18" charset="0"/>
                        </a:rPr>
                        <a:t> Total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Direct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28956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a:t>
                      </a:r>
                      <a:r>
                        <a:rPr lang="pt-BR" sz="1200" dirty="0">
                          <a:effectLst/>
                          <a:latin typeface="Times New Roman" panose="02020603050405020304" pitchFamily="18" charset="0"/>
                          <a:ea typeface="Times New Roman" panose="02020603050405020304" pitchFamily="18" charset="0"/>
                        </a:rPr>
                        <a:t> Total Revenue/Ticket Revenue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6663586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Captain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CaptSAL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6452926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First</a:t>
                      </a:r>
                      <a:r>
                        <a:rPr lang="pt-BR" sz="1200" dirty="0">
                          <a:effectLst/>
                          <a:latin typeface="Times New Roman" panose="02020603050405020304" pitchFamily="18" charset="0"/>
                          <a:ea typeface="Times New Roman" panose="02020603050405020304" pitchFamily="18" charset="0"/>
                        </a:rPr>
                        <a:t> Officer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FOSal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4206945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Attendant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FASal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73675365"/>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23</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Time Between Overhaul (h)</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TBO</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2500</a:t>
                      </a:r>
                    </a:p>
                  </a:txBody>
                  <a:tcPr marL="68580" marR="68580" marT="0" marB="0" anchor="b"/>
                </a:tc>
                <a:extLst>
                  <a:ext uri="{0D108BD9-81ED-4DB2-BD59-A6C34878D82A}">
                    <a16:rowId xmlns:a16="http://schemas.microsoft.com/office/drawing/2014/main" val="1939943197"/>
                  </a:ext>
                </a:extLst>
              </a:tr>
            </a:tbl>
          </a:graphicData>
        </a:graphic>
      </p:graphicFrame>
    </p:spTree>
    <p:extLst>
      <p:ext uri="{BB962C8B-B14F-4D97-AF65-F5344CB8AC3E}">
        <p14:creationId xmlns:p14="http://schemas.microsoft.com/office/powerpoint/2010/main" val="4103611595"/>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36</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653202" cy="830997"/>
          </a:xfrm>
          <a:prstGeom prst="rect">
            <a:avLst/>
          </a:prstGeom>
          <a:noFill/>
        </p:spPr>
        <p:txBody>
          <a:bodyPr wrap="square" rtlCol="0">
            <a:spAutoFit/>
          </a:bodyPr>
          <a:lstStyle/>
          <a:p>
            <a:r>
              <a:rPr lang="pt-BR" sz="2400" b="1" dirty="0" err="1"/>
              <a:t>Methodology</a:t>
            </a:r>
            <a:r>
              <a:rPr lang="pt-BR" sz="2400" b="1" dirty="0"/>
              <a:t> - </a:t>
            </a:r>
            <a:r>
              <a:rPr lang="en-US" sz="2400" b="1" dirty="0"/>
              <a:t>Airport and City Econometric Data</a:t>
            </a:r>
          </a:p>
          <a:p>
            <a:r>
              <a:rPr lang="pt-BR" sz="2400" b="1"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2460687492"/>
              </p:ext>
            </p:extLst>
          </p:nvPr>
        </p:nvGraphicFramePr>
        <p:xfrm>
          <a:off x="1941941" y="1946215"/>
          <a:ext cx="5830459" cy="3291840"/>
        </p:xfrm>
        <a:graphic>
          <a:graphicData uri="http://schemas.openxmlformats.org/drawingml/2006/table">
            <a:tbl>
              <a:tblPr firstRow="1" bandRow="1">
                <a:tableStyleId>{5C22544A-7EE6-4342-B048-85BDC9FD1C3A}</a:tableStyleId>
              </a:tblPr>
              <a:tblGrid>
                <a:gridCol w="625347">
                  <a:extLst>
                    <a:ext uri="{9D8B030D-6E8A-4147-A177-3AD203B41FA5}">
                      <a16:colId xmlns:a16="http://schemas.microsoft.com/office/drawing/2014/main" val="1994762046"/>
                    </a:ext>
                  </a:extLst>
                </a:gridCol>
                <a:gridCol w="3908969">
                  <a:extLst>
                    <a:ext uri="{9D8B030D-6E8A-4147-A177-3AD203B41FA5}">
                      <a16:colId xmlns:a16="http://schemas.microsoft.com/office/drawing/2014/main" val="3061853502"/>
                    </a:ext>
                  </a:extLst>
                </a:gridCol>
                <a:gridCol w="1296143">
                  <a:extLst>
                    <a:ext uri="{9D8B030D-6E8A-4147-A177-3AD203B41FA5}">
                      <a16:colId xmlns:a16="http://schemas.microsoft.com/office/drawing/2014/main" val="3792606191"/>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85690">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Designator</a:t>
                      </a:r>
                      <a:r>
                        <a:rPr lang="pt-BR" sz="1200" dirty="0">
                          <a:effectLst/>
                          <a:latin typeface="Times New Roman" panose="02020603050405020304" pitchFamily="18" charset="0"/>
                          <a:ea typeface="Times New Roman" panose="02020603050405020304" pitchFamily="18" charset="0"/>
                        </a:rPr>
                        <a:t> (ICAO)</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Name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Latitude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Longitude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LON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a:t>
                      </a:r>
                      <a:r>
                        <a:rPr lang="pt-BR" sz="1200" dirty="0" err="1">
                          <a:effectLst/>
                          <a:latin typeface="Times New Roman" panose="02020603050405020304" pitchFamily="18" charset="0"/>
                          <a:ea typeface="Times New Roman" panose="02020603050405020304" pitchFamily="18" charset="0"/>
                        </a:rPr>
                        <a:t>elevation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ELEV</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Tref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Magnetic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Declination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 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DMG</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0">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Available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TORWY_TODA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Avaliable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LARWY_LDA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2804217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ALD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9264329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Population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POP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3594132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Catchment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area</a:t>
                      </a:r>
                      <a:r>
                        <a:rPr lang="pt-BR" sz="1200" dirty="0">
                          <a:effectLst/>
                          <a:latin typeface="Times New Roman" panose="02020603050405020304" pitchFamily="18" charset="0"/>
                          <a:ea typeface="Times New Roman" panose="02020603050405020304" pitchFamily="18" charset="0"/>
                        </a:rPr>
                        <a:t> (km)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469243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Buying</a:t>
                      </a:r>
                      <a:r>
                        <a:rPr lang="pt-BR" sz="1200" dirty="0">
                          <a:effectLst/>
                          <a:latin typeface="Times New Roman" panose="02020603050405020304" pitchFamily="18" charset="0"/>
                          <a:ea typeface="Times New Roman" panose="02020603050405020304" pitchFamily="18" charset="0"/>
                        </a:rPr>
                        <a:t> Power Index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BPI</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2249549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Gross </a:t>
                      </a:r>
                      <a:r>
                        <a:rPr lang="pt-BR" sz="1200" dirty="0" err="1">
                          <a:effectLst/>
                          <a:latin typeface="Times New Roman" panose="02020603050405020304" pitchFamily="18" charset="0"/>
                          <a:ea typeface="Times New Roman" panose="02020603050405020304" pitchFamily="18" charset="0"/>
                        </a:rPr>
                        <a:t>Domestic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Product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GDP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5257713"/>
                  </a:ext>
                </a:extLst>
              </a:tr>
            </a:tbl>
          </a:graphicData>
        </a:graphic>
      </p:graphicFrame>
      <p:sp>
        <p:nvSpPr>
          <p:cNvPr id="6" name="Retângulo 5">
            <a:extLst>
              <a:ext uri="{FF2B5EF4-FFF2-40B4-BE49-F238E27FC236}">
                <a16:creationId xmlns:a16="http://schemas.microsoft.com/office/drawing/2014/main" id="{0C77CA39-7790-42FD-A1A9-E26457C33C27}"/>
              </a:ext>
            </a:extLst>
          </p:cNvPr>
          <p:cNvSpPr/>
          <p:nvPr/>
        </p:nvSpPr>
        <p:spPr>
          <a:xfrm>
            <a:off x="735882" y="815559"/>
            <a:ext cx="7503698" cy="92333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dirty="0"/>
              <a:t>A</a:t>
            </a:r>
            <a:r>
              <a:rPr lang="en-US" dirty="0"/>
              <a:t> database with all relevant data is crated with all airports from the network, used in the Network Optimization and Mission analysis Modules.</a:t>
            </a:r>
          </a:p>
          <a:p>
            <a:pPr marL="285750" indent="-285750" algn="just">
              <a:buClr>
                <a:srgbClr val="002060"/>
              </a:buClr>
              <a:buFont typeface="Wingdings" panose="05000000000000000000" pitchFamily="2" charset="2"/>
              <a:buChar char="§"/>
            </a:pPr>
            <a:r>
              <a:rPr lang="pt-BR" dirty="0"/>
              <a:t>T</a:t>
            </a:r>
            <a:r>
              <a:rPr lang="en-US" dirty="0"/>
              <a:t>he following data are loaded in each record:</a:t>
            </a:r>
          </a:p>
        </p:txBody>
      </p:sp>
    </p:spTree>
    <p:extLst>
      <p:ext uri="{BB962C8B-B14F-4D97-AF65-F5344CB8AC3E}">
        <p14:creationId xmlns:p14="http://schemas.microsoft.com/office/powerpoint/2010/main" val="625203786"/>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37</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790357" cy="461665"/>
          </a:xfrm>
          <a:prstGeom prst="rect">
            <a:avLst/>
          </a:prstGeom>
          <a:noFill/>
        </p:spPr>
        <p:txBody>
          <a:bodyPr wrap="square" rtlCol="0">
            <a:spAutoFit/>
          </a:bodyPr>
          <a:lstStyle/>
          <a:p>
            <a:r>
              <a:rPr lang="pt-BR" sz="2400" b="1" dirty="0" err="1"/>
              <a:t>Methodology</a:t>
            </a:r>
            <a:r>
              <a:rPr lang="pt-BR" sz="2400" b="1" dirty="0"/>
              <a:t> – </a:t>
            </a:r>
            <a:r>
              <a:rPr lang="pt-BR" sz="2400" b="1" dirty="0" err="1"/>
              <a:t>Reference</a:t>
            </a:r>
            <a:r>
              <a:rPr lang="pt-BR" sz="2400" b="1" dirty="0"/>
              <a:t> </a:t>
            </a:r>
            <a:r>
              <a:rPr lang="pt-BR" sz="2400" b="1" dirty="0" err="1"/>
              <a:t>Airplane</a:t>
            </a:r>
            <a:endParaRPr lang="pt-BR" sz="2400" b="1" dirty="0"/>
          </a:p>
        </p:txBody>
      </p:sp>
      <p:graphicFrame>
        <p:nvGraphicFramePr>
          <p:cNvPr id="6" name="Tabela 5">
            <a:extLst>
              <a:ext uri="{FF2B5EF4-FFF2-40B4-BE49-F238E27FC236}">
                <a16:creationId xmlns:a16="http://schemas.microsoft.com/office/drawing/2014/main" id="{C1218425-745D-43A4-B7DB-16A9D0B58EDA}"/>
              </a:ext>
            </a:extLst>
          </p:cNvPr>
          <p:cNvGraphicFramePr>
            <a:graphicFrameLocks noGrp="1"/>
          </p:cNvGraphicFramePr>
          <p:nvPr>
            <p:extLst>
              <p:ext uri="{D42A27DB-BD31-4B8C-83A1-F6EECF244321}">
                <p14:modId xmlns:p14="http://schemas.microsoft.com/office/powerpoint/2010/main" val="2715546202"/>
              </p:ext>
            </p:extLst>
          </p:nvPr>
        </p:nvGraphicFramePr>
        <p:xfrm>
          <a:off x="1158677" y="2039443"/>
          <a:ext cx="6941715" cy="2377335"/>
        </p:xfrm>
        <a:graphic>
          <a:graphicData uri="http://schemas.openxmlformats.org/drawingml/2006/table">
            <a:tbl>
              <a:tblPr firstRow="1" firstCol="1" bandRow="1">
                <a:tableStyleId>{3B4B98B0-60AC-42C2-AFA5-B58CD77FA1E5}</a:tableStyleId>
              </a:tblPr>
              <a:tblGrid>
                <a:gridCol w="801055">
                  <a:extLst>
                    <a:ext uri="{9D8B030D-6E8A-4147-A177-3AD203B41FA5}">
                      <a16:colId xmlns:a16="http://schemas.microsoft.com/office/drawing/2014/main" val="2001514015"/>
                    </a:ext>
                  </a:extLst>
                </a:gridCol>
                <a:gridCol w="670224">
                  <a:extLst>
                    <a:ext uri="{9D8B030D-6E8A-4147-A177-3AD203B41FA5}">
                      <a16:colId xmlns:a16="http://schemas.microsoft.com/office/drawing/2014/main" val="824938713"/>
                    </a:ext>
                  </a:extLst>
                </a:gridCol>
                <a:gridCol w="1019873">
                  <a:extLst>
                    <a:ext uri="{9D8B030D-6E8A-4147-A177-3AD203B41FA5}">
                      <a16:colId xmlns:a16="http://schemas.microsoft.com/office/drawing/2014/main" val="934666026"/>
                    </a:ext>
                  </a:extLst>
                </a:gridCol>
                <a:gridCol w="1084142">
                  <a:extLst>
                    <a:ext uri="{9D8B030D-6E8A-4147-A177-3AD203B41FA5}">
                      <a16:colId xmlns:a16="http://schemas.microsoft.com/office/drawing/2014/main" val="459261691"/>
                    </a:ext>
                  </a:extLst>
                </a:gridCol>
                <a:gridCol w="872209">
                  <a:extLst>
                    <a:ext uri="{9D8B030D-6E8A-4147-A177-3AD203B41FA5}">
                      <a16:colId xmlns:a16="http://schemas.microsoft.com/office/drawing/2014/main" val="983851016"/>
                    </a:ext>
                  </a:extLst>
                </a:gridCol>
                <a:gridCol w="758975">
                  <a:extLst>
                    <a:ext uri="{9D8B030D-6E8A-4147-A177-3AD203B41FA5}">
                      <a16:colId xmlns:a16="http://schemas.microsoft.com/office/drawing/2014/main" val="560139785"/>
                    </a:ext>
                  </a:extLst>
                </a:gridCol>
                <a:gridCol w="759740">
                  <a:extLst>
                    <a:ext uri="{9D8B030D-6E8A-4147-A177-3AD203B41FA5}">
                      <a16:colId xmlns:a16="http://schemas.microsoft.com/office/drawing/2014/main" val="1034213364"/>
                    </a:ext>
                  </a:extLst>
                </a:gridCol>
                <a:gridCol w="975497">
                  <a:extLst>
                    <a:ext uri="{9D8B030D-6E8A-4147-A177-3AD203B41FA5}">
                      <a16:colId xmlns:a16="http://schemas.microsoft.com/office/drawing/2014/main" val="450728916"/>
                    </a:ext>
                  </a:extLst>
                </a:gridCol>
              </a:tblGrid>
              <a:tr h="706506">
                <a:tc>
                  <a:txBody>
                    <a:bodyPr/>
                    <a:lstStyle/>
                    <a:p>
                      <a:pPr algn="ctr">
                        <a:lnSpc>
                          <a:spcPct val="100000"/>
                        </a:lnSpc>
                        <a:spcBef>
                          <a:spcPts val="0"/>
                        </a:spcBef>
                        <a:spcAft>
                          <a:spcPts val="200"/>
                        </a:spcAft>
                      </a:pPr>
                      <a:r>
                        <a:rPr lang="en-US" sz="1000" dirty="0">
                          <a:effectLst/>
                        </a:rPr>
                        <a:t>Pax</a:t>
                      </a:r>
                    </a:p>
                    <a:p>
                      <a:pPr algn="ctr">
                        <a:lnSpc>
                          <a:spcPct val="100000"/>
                        </a:lnSpc>
                        <a:spcBef>
                          <a:spcPts val="0"/>
                        </a:spcBef>
                        <a:spcAft>
                          <a:spcPts val="200"/>
                        </a:spcAft>
                      </a:pPr>
                      <a:r>
                        <a:rPr lang="en-US" sz="1000" dirty="0">
                          <a:effectLst/>
                        </a:rPr>
                        <a:t>(32</a:t>
                      </a:r>
                      <a:r>
                        <a:rPr lang="en-US" sz="1000" baseline="30000" dirty="0">
                          <a:effectLst/>
                        </a:rPr>
                        <a:t>’’</a:t>
                      </a:r>
                      <a:r>
                        <a:rPr lang="en-US" sz="1000" dirty="0">
                          <a:effectLst/>
                        </a:rPr>
                        <a:t> pitch)</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Seating abreast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area [m</a:t>
                      </a:r>
                      <a:r>
                        <a:rPr lang="en-US" sz="1000" baseline="30000" dirty="0">
                          <a:effectLst/>
                        </a:rPr>
                        <a:t>2</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Aspect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sweepback angle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Fly-over noise</a:t>
                      </a:r>
                    </a:p>
                    <a:p>
                      <a:pPr algn="ctr">
                        <a:lnSpc>
                          <a:spcPct val="100000"/>
                        </a:lnSpc>
                        <a:spcBef>
                          <a:spcPts val="0"/>
                        </a:spcBef>
                        <a:spcAft>
                          <a:spcPts val="200"/>
                        </a:spcAft>
                      </a:pPr>
                      <a:r>
                        <a:rPr lang="en-US" sz="1000" dirty="0">
                          <a:effectLst/>
                        </a:rPr>
                        <a:t>[</a:t>
                      </a:r>
                      <a:r>
                        <a:rPr lang="en-US" sz="1000" dirty="0" err="1">
                          <a:effectLst/>
                        </a:rPr>
                        <a:t>EPNdB</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Range </a:t>
                      </a:r>
                    </a:p>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(74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pax</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MTOW, typical reserves, FL 410)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HT area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716876"/>
                  </a:ext>
                </a:extLst>
              </a:tr>
              <a:tr h="194923">
                <a:tc>
                  <a:txBody>
                    <a:bodyPr/>
                    <a:lstStyle/>
                    <a:p>
                      <a:pPr algn="ctr">
                        <a:lnSpc>
                          <a:spcPct val="200000"/>
                        </a:lnSpc>
                        <a:spcBef>
                          <a:spcPts val="200"/>
                        </a:spcBef>
                        <a:spcAft>
                          <a:spcPts val="600"/>
                        </a:spcAft>
                      </a:pPr>
                      <a:r>
                        <a:rPr lang="en-US" sz="1000" b="0" dirty="0">
                          <a:effectLst/>
                        </a:rPr>
                        <a:t>74</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4</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76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23.5</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82.7</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1,600 nm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21 m</a:t>
                      </a:r>
                      <a:r>
                        <a:rPr lang="en-US" sz="1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738287"/>
                  </a:ext>
                </a:extLst>
              </a:tr>
              <a:tr h="914929">
                <a:tc>
                  <a:txBody>
                    <a:bodyPr/>
                    <a:lstStyle/>
                    <a:p>
                      <a:pPr algn="ctr">
                        <a:lnSpc>
                          <a:spcPct val="100000"/>
                        </a:lnSpc>
                        <a:spcBef>
                          <a:spcPts val="0"/>
                        </a:spcBef>
                        <a:spcAft>
                          <a:spcPts val="0"/>
                        </a:spcAft>
                      </a:pPr>
                      <a:r>
                        <a:rPr lang="en-US" sz="1000" dirty="0">
                          <a:effectLst/>
                        </a:rPr>
                        <a:t>Engine</a:t>
                      </a:r>
                    </a:p>
                    <a:p>
                      <a:pPr algn="ctr">
                        <a:lnSpc>
                          <a:spcPct val="100000"/>
                        </a:lnSpc>
                        <a:spcBef>
                          <a:spcPts val="0"/>
                        </a:spcBef>
                        <a:spcAft>
                          <a:spcPts val="0"/>
                        </a:spcAft>
                      </a:pPr>
                      <a:r>
                        <a:rPr lang="en-US" sz="1000" dirty="0">
                          <a:effectLst/>
                        </a:rPr>
                        <a:t>Bypass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Engine overall pressure ratio</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Turbine inlet temperature</a:t>
                      </a:r>
                    </a:p>
                    <a:p>
                      <a:pPr algn="ctr">
                        <a:lnSpc>
                          <a:spcPct val="100000"/>
                        </a:lnSpc>
                        <a:spcBef>
                          <a:spcPts val="0"/>
                        </a:spcBef>
                        <a:spcAft>
                          <a:spcPts val="0"/>
                        </a:spcAft>
                      </a:pPr>
                      <a:r>
                        <a:rPr lang="en-US" sz="1000" b="1" dirty="0">
                          <a:effectLst/>
                        </a:rPr>
                        <a:t>[K]</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Maximum thrust @ takeoff</a:t>
                      </a:r>
                    </a:p>
                    <a:p>
                      <a:pPr algn="ctr">
                        <a:lnSpc>
                          <a:spcPct val="100000"/>
                        </a:lnSpc>
                        <a:spcBef>
                          <a:spcPts val="0"/>
                        </a:spcBef>
                        <a:spcAft>
                          <a:spcPts val="0"/>
                        </a:spcAft>
                      </a:pPr>
                      <a:r>
                        <a:rPr lang="en-US" sz="1000" b="1" dirty="0">
                          <a:effectLst/>
                        </a:rPr>
                        <a:t>(Single engine) [</a:t>
                      </a:r>
                      <a:r>
                        <a:rPr lang="en-US" sz="1000" b="1" dirty="0" err="1">
                          <a:effectLst/>
                        </a:rPr>
                        <a:t>lbf</a:t>
                      </a:r>
                      <a:r>
                        <a:rPr lang="en-US" sz="1000" b="1" dirty="0">
                          <a:effectLst/>
                        </a:rPr>
                        <a:t>]</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MTOW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OEW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width</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height</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7176"/>
                  </a:ext>
                </a:extLst>
              </a:tr>
              <a:tr h="194923">
                <a:tc>
                  <a:txBody>
                    <a:bodyPr/>
                    <a:lstStyle/>
                    <a:p>
                      <a:pPr algn="ctr">
                        <a:lnSpc>
                          <a:spcPct val="200000"/>
                        </a:lnSpc>
                        <a:spcBef>
                          <a:spcPts val="200"/>
                        </a:spcBef>
                        <a:spcAft>
                          <a:spcPts val="200"/>
                        </a:spcAft>
                      </a:pPr>
                      <a:r>
                        <a:rPr lang="en-US" sz="1000" b="0" dirty="0">
                          <a:effectLst/>
                        </a:rPr>
                        <a:t>5</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28.5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1405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14,400</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33,188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19,106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2.91</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3.18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85294"/>
                  </a:ext>
                </a:extLst>
              </a:tr>
            </a:tbl>
          </a:graphicData>
        </a:graphic>
      </p:graphicFrame>
      <p:sp>
        <p:nvSpPr>
          <p:cNvPr id="7" name="Rectangle 1">
            <a:extLst>
              <a:ext uri="{FF2B5EF4-FFF2-40B4-BE49-F238E27FC236}">
                <a16:creationId xmlns:a16="http://schemas.microsoft.com/office/drawing/2014/main" id="{131D36F6-7B28-4C85-973B-A93ACD500C7A}"/>
              </a:ext>
            </a:extLst>
          </p:cNvPr>
          <p:cNvSpPr>
            <a:spLocks noChangeArrowheads="1"/>
          </p:cNvSpPr>
          <p:nvPr/>
        </p:nvSpPr>
        <p:spPr bwMode="auto">
          <a:xfrm>
            <a:off x="1043608" y="1628642"/>
            <a:ext cx="11673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Imagem 13">
            <a:extLst>
              <a:ext uri="{FF2B5EF4-FFF2-40B4-BE49-F238E27FC236}">
                <a16:creationId xmlns:a16="http://schemas.microsoft.com/office/drawing/2014/main" id="{C0A74F54-85CF-4D99-A2DF-2BF84E056CA3}"/>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1817754" y="4700405"/>
            <a:ext cx="2088232" cy="1057906"/>
          </a:xfrm>
          <a:prstGeom prst="rect">
            <a:avLst/>
          </a:prstGeom>
        </p:spPr>
      </p:pic>
      <p:pic>
        <p:nvPicPr>
          <p:cNvPr id="15" name="Imagem 14">
            <a:extLst>
              <a:ext uri="{FF2B5EF4-FFF2-40B4-BE49-F238E27FC236}">
                <a16:creationId xmlns:a16="http://schemas.microsoft.com/office/drawing/2014/main" id="{F3D6E773-0A66-444B-A34C-EF52B8A123F3}"/>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261749" y="4731191"/>
            <a:ext cx="2241612" cy="1057906"/>
          </a:xfrm>
          <a:prstGeom prst="rect">
            <a:avLst/>
          </a:prstGeom>
          <a:ln>
            <a:noFill/>
          </a:ln>
          <a:extLst>
            <a:ext uri="{53640926-AAD7-44D8-BBD7-CCE9431645EC}">
              <a14:shadowObscured xmlns:a14="http://schemas.microsoft.com/office/drawing/2010/main"/>
            </a:ext>
          </a:extLst>
        </p:spPr>
      </p:pic>
      <p:sp>
        <p:nvSpPr>
          <p:cNvPr id="4" name="Retângulo 3">
            <a:extLst>
              <a:ext uri="{FF2B5EF4-FFF2-40B4-BE49-F238E27FC236}">
                <a16:creationId xmlns:a16="http://schemas.microsoft.com/office/drawing/2014/main" id="{E7B14FD5-A049-4E02-9391-2EC225DA6F30}"/>
              </a:ext>
            </a:extLst>
          </p:cNvPr>
          <p:cNvSpPr/>
          <p:nvPr/>
        </p:nvSpPr>
        <p:spPr>
          <a:xfrm>
            <a:off x="865142" y="753034"/>
            <a:ext cx="7503698" cy="1200329"/>
          </a:xfrm>
          <a:prstGeom prst="rect">
            <a:avLst/>
          </a:prstGeom>
        </p:spPr>
        <p:txBody>
          <a:bodyPr wrap="square">
            <a:spAutoFit/>
          </a:bodyPr>
          <a:lstStyle/>
          <a:p>
            <a:pPr algn="just">
              <a:buClr>
                <a:srgbClr val="002060"/>
              </a:buClr>
            </a:pPr>
            <a:r>
              <a:rPr lang="en-US" dirty="0"/>
              <a:t>The reference aircraft is a 4-abreast twinjet, fitted with a pair of 5.0 by-pass turbofan engines, low wings and capable to accommodate 78 passengers in a single class with 32" pitch between seats. It was designed by a optimization framework that utilizes a base of airfoils for wing definition</a:t>
            </a:r>
          </a:p>
        </p:txBody>
      </p:sp>
      <p:sp>
        <p:nvSpPr>
          <p:cNvPr id="2" name="CaixaDeTexto 1">
            <a:extLst>
              <a:ext uri="{FF2B5EF4-FFF2-40B4-BE49-F238E27FC236}">
                <a16:creationId xmlns:a16="http://schemas.microsoft.com/office/drawing/2014/main" id="{9D01DF00-D2A3-4A5E-86C4-0E88BB008597}"/>
              </a:ext>
            </a:extLst>
          </p:cNvPr>
          <p:cNvSpPr txBox="1"/>
          <p:nvPr/>
        </p:nvSpPr>
        <p:spPr>
          <a:xfrm>
            <a:off x="2894023" y="6322080"/>
            <a:ext cx="3409908" cy="261610"/>
          </a:xfrm>
          <a:prstGeom prst="rect">
            <a:avLst/>
          </a:prstGeom>
          <a:noFill/>
        </p:spPr>
        <p:txBody>
          <a:bodyPr wrap="none" rtlCol="0">
            <a:spAutoFit/>
          </a:bodyPr>
          <a:lstStyle/>
          <a:p>
            <a:r>
              <a:rPr lang="en-US" sz="1100" i="1"/>
              <a:t>E175E1 presentes greater range therefore higher MTOW</a:t>
            </a:r>
          </a:p>
        </p:txBody>
      </p:sp>
    </p:spTree>
    <p:extLst>
      <p:ext uri="{BB962C8B-B14F-4D97-AF65-F5344CB8AC3E}">
        <p14:creationId xmlns:p14="http://schemas.microsoft.com/office/powerpoint/2010/main" val="3867834119"/>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141033" cy="461665"/>
          </a:xfrm>
          <a:prstGeom prst="rect">
            <a:avLst/>
          </a:prstGeom>
          <a:noFill/>
        </p:spPr>
        <p:txBody>
          <a:bodyPr wrap="square" rtlCol="0">
            <a:spAutoFit/>
          </a:bodyPr>
          <a:lstStyle/>
          <a:p>
            <a:r>
              <a:rPr lang="pt-BR" sz="2400" b="1" dirty="0" err="1"/>
              <a:t>Methodology</a:t>
            </a:r>
            <a:r>
              <a:rPr lang="pt-BR" sz="2400" b="1" dirty="0"/>
              <a:t> – Objective </a:t>
            </a:r>
            <a:r>
              <a:rPr lang="pt-BR" sz="2400" b="1" dirty="0" err="1"/>
              <a:t>Functions</a:t>
            </a:r>
            <a:endParaRPr lang="pt-BR" sz="2400" b="1" dirty="0"/>
          </a:p>
        </p:txBody>
      </p:sp>
      <p:sp>
        <p:nvSpPr>
          <p:cNvPr id="4" name="Retângulo 3">
            <a:extLst>
              <a:ext uri="{FF2B5EF4-FFF2-40B4-BE49-F238E27FC236}">
                <a16:creationId xmlns:a16="http://schemas.microsoft.com/office/drawing/2014/main" id="{0E569D81-4FCE-46E9-93DD-5A077A91138B}"/>
              </a:ext>
            </a:extLst>
          </p:cNvPr>
          <p:cNvSpPr/>
          <p:nvPr/>
        </p:nvSpPr>
        <p:spPr>
          <a:xfrm>
            <a:off x="534627" y="891212"/>
            <a:ext cx="8132666" cy="5878532"/>
          </a:xfrm>
          <a:prstGeom prst="rect">
            <a:avLst/>
          </a:prstGeom>
        </p:spPr>
        <p:txBody>
          <a:bodyPr wrap="square">
            <a:spAutoFit/>
          </a:bodyPr>
          <a:lstStyle/>
          <a:p>
            <a:pPr marL="742950" lvl="1" indent="-285750" algn="just">
              <a:spcBef>
                <a:spcPts val="300"/>
              </a:spcBef>
              <a:spcAft>
                <a:spcPts val="300"/>
              </a:spcAft>
              <a:buClr>
                <a:srgbClr val="002060"/>
              </a:buClr>
              <a:buFont typeface="Wingdings" panose="05000000000000000000" pitchFamily="2" charset="2"/>
              <a:buChar char="§"/>
            </a:pPr>
            <a:r>
              <a:rPr lang="en-US" dirty="0"/>
              <a:t>Maximize Network Profit per unit of transport momentum (NP):</a:t>
            </a:r>
          </a:p>
          <a:p>
            <a:pPr lvl="1" algn="just">
              <a:spcBef>
                <a:spcPts val="300"/>
              </a:spcBef>
              <a:spcAft>
                <a:spcPts val="300"/>
              </a:spcAft>
              <a:buClr>
                <a:srgbClr val="002060"/>
              </a:buClr>
            </a:pPr>
            <a:endParaRPr lang="pt-BR"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r>
              <a:rPr lang="en-US" dirty="0"/>
              <a:t>Minimize Network Direct Operational Cost (NDOC) :</a:t>
            </a:r>
          </a:p>
          <a:p>
            <a:pPr marL="742950" lvl="1" indent="-285750" algn="just">
              <a:spcBef>
                <a:spcPts val="300"/>
              </a:spcBef>
              <a:spcAft>
                <a:spcPts val="300"/>
              </a:spcAft>
              <a:buClr>
                <a:srgbClr val="002060"/>
              </a:buClr>
              <a:buFont typeface="Wingdings" panose="05000000000000000000" pitchFamily="2" charset="2"/>
              <a:buChar char="§"/>
            </a:pPr>
            <a:endParaRPr lang="en-US" dirty="0">
              <a:solidFill>
                <a:srgbClr val="002060"/>
              </a:solidFill>
            </a:endParaRPr>
          </a:p>
          <a:p>
            <a:pPr lvl="1" algn="just">
              <a:spcBef>
                <a:spcPts val="300"/>
              </a:spcBef>
              <a:spcAft>
                <a:spcPts val="300"/>
              </a:spcAft>
              <a:buClr>
                <a:srgbClr val="002060"/>
              </a:buClr>
            </a:pPr>
            <a:r>
              <a:rPr lang="en-US" dirty="0"/>
              <a:t> </a:t>
            </a:r>
          </a:p>
          <a:p>
            <a:pPr lvl="1" algn="just">
              <a:spcBef>
                <a:spcPts val="300"/>
              </a:spcBef>
              <a:spcAft>
                <a:spcPts val="300"/>
              </a:spcAft>
              <a:buClr>
                <a:srgbClr val="002060"/>
              </a:buClr>
            </a:pPr>
            <a:r>
              <a:rPr lang="en-US" sz="1000" dirty="0"/>
              <a:t>Where: </a:t>
            </a:r>
          </a:p>
          <a:p>
            <a:pPr lvl="1" algn="just">
              <a:spcBef>
                <a:spcPts val="300"/>
              </a:spcBef>
              <a:spcAft>
                <a:spcPts val="300"/>
              </a:spcAft>
              <a:buClr>
                <a:srgbClr val="002060"/>
              </a:buClr>
            </a:pPr>
            <a:r>
              <a:rPr lang="pt-BR" sz="1000" dirty="0"/>
              <a:t>  a              = </a:t>
            </a:r>
            <a:r>
              <a:rPr lang="pt-BR" sz="1000" dirty="0" err="1"/>
              <a:t>number</a:t>
            </a:r>
            <a:r>
              <a:rPr lang="pt-BR" sz="1000" dirty="0"/>
              <a:t> </a:t>
            </a:r>
            <a:r>
              <a:rPr lang="pt-BR" sz="1000" dirty="0" err="1"/>
              <a:t>of</a:t>
            </a:r>
            <a:r>
              <a:rPr lang="pt-BR" sz="1000" dirty="0"/>
              <a:t> </a:t>
            </a:r>
            <a:r>
              <a:rPr lang="pt-BR" sz="1000" dirty="0" err="1"/>
              <a:t>aircraft</a:t>
            </a:r>
            <a:r>
              <a:rPr lang="pt-BR" sz="1000" dirty="0"/>
              <a:t> </a:t>
            </a:r>
            <a:r>
              <a:rPr lang="pt-BR" sz="1000" dirty="0" err="1"/>
              <a:t>types</a:t>
            </a:r>
            <a:r>
              <a:rPr lang="pt-BR" sz="1000" dirty="0"/>
              <a:t> ( = 3)</a:t>
            </a:r>
          </a:p>
          <a:p>
            <a:pPr lvl="1" algn="just">
              <a:spcBef>
                <a:spcPts val="300"/>
              </a:spcBef>
              <a:spcAft>
                <a:spcPts val="300"/>
              </a:spcAft>
              <a:buClr>
                <a:srgbClr val="002060"/>
              </a:buClr>
            </a:pPr>
            <a:r>
              <a:rPr lang="pt-BR" sz="1000" dirty="0"/>
              <a:t>  ATP         = </a:t>
            </a:r>
            <a:r>
              <a:rPr lang="pt-BR" sz="1000" dirty="0" err="1"/>
              <a:t>Avergae</a:t>
            </a:r>
            <a:r>
              <a:rPr lang="pt-BR" sz="1000" dirty="0"/>
              <a:t> Ticket </a:t>
            </a:r>
            <a:r>
              <a:rPr lang="pt-BR" sz="1000" dirty="0" err="1"/>
              <a:t>Price</a:t>
            </a:r>
            <a:r>
              <a:rPr lang="pt-BR" sz="1000" dirty="0"/>
              <a:t> [$]</a:t>
            </a:r>
          </a:p>
          <a:p>
            <a:pPr lvl="1" algn="just">
              <a:spcBef>
                <a:spcPts val="300"/>
              </a:spcBef>
              <a:spcAft>
                <a:spcPts val="300"/>
              </a:spcAft>
              <a:buClr>
                <a:srgbClr val="002060"/>
              </a:buClr>
            </a:pPr>
            <a:r>
              <a:rPr lang="pt-BR" sz="1000" dirty="0"/>
              <a:t>  </a:t>
            </a:r>
            <a:r>
              <a:rPr lang="pt-BR" sz="1000" dirty="0" err="1"/>
              <a:t>DISTi,j,k</a:t>
            </a:r>
            <a:r>
              <a:rPr lang="pt-BR" sz="1000" dirty="0"/>
              <a:t> = </a:t>
            </a:r>
            <a:r>
              <a:rPr lang="pt-BR" sz="1000" dirty="0" err="1"/>
              <a:t>Distance</a:t>
            </a:r>
            <a:r>
              <a:rPr lang="pt-BR" sz="1000" dirty="0"/>
              <a:t> </a:t>
            </a:r>
            <a:r>
              <a:rPr lang="pt-BR" sz="1000" dirty="0" err="1"/>
              <a:t>on</a:t>
            </a:r>
            <a:r>
              <a:rPr lang="pt-BR" sz="1000" dirty="0"/>
              <a:t> sector </a:t>
            </a:r>
            <a:r>
              <a:rPr lang="pt-BR" sz="1000" dirty="0" err="1"/>
              <a:t>ij</a:t>
            </a:r>
            <a:r>
              <a:rPr lang="pt-BR" sz="1000" dirty="0"/>
              <a:t> </a:t>
            </a:r>
            <a:r>
              <a:rPr lang="pt-BR" sz="1000" dirty="0" err="1"/>
              <a:t>flown</a:t>
            </a:r>
            <a:r>
              <a:rPr lang="pt-BR" sz="1000" dirty="0"/>
              <a:t> </a:t>
            </a:r>
            <a:r>
              <a:rPr lang="pt-BR" sz="1000" dirty="0" err="1"/>
              <a:t>by</a:t>
            </a:r>
            <a:r>
              <a:rPr lang="pt-BR" sz="1000" dirty="0"/>
              <a:t> </a:t>
            </a:r>
            <a:r>
              <a:rPr lang="pt-BR" sz="1000" dirty="0" err="1"/>
              <a:t>aircraft</a:t>
            </a:r>
            <a:r>
              <a:rPr lang="pt-BR" sz="1000" dirty="0"/>
              <a:t> k  </a:t>
            </a:r>
          </a:p>
          <a:p>
            <a:pPr lvl="1" algn="just">
              <a:spcBef>
                <a:spcPts val="300"/>
              </a:spcBef>
              <a:spcAft>
                <a:spcPts val="300"/>
              </a:spcAft>
              <a:buClr>
                <a:srgbClr val="002060"/>
              </a:buClr>
            </a:pPr>
            <a:r>
              <a:rPr lang="pt-BR" sz="1000" dirty="0"/>
              <a:t>  </a:t>
            </a:r>
            <a:r>
              <a:rPr lang="pt-BR" sz="1000" dirty="0" err="1"/>
              <a:t>NPAXk</a:t>
            </a:r>
            <a:r>
              <a:rPr lang="pt-BR" sz="1000" dirty="0"/>
              <a:t>    = </a:t>
            </a:r>
            <a:r>
              <a:rPr lang="pt-BR" sz="1000" dirty="0" err="1"/>
              <a:t>Passenger</a:t>
            </a:r>
            <a:r>
              <a:rPr lang="pt-BR" sz="1000" dirty="0"/>
              <a:t> </a:t>
            </a:r>
            <a:r>
              <a:rPr lang="pt-BR" sz="1000" dirty="0" err="1"/>
              <a:t>capacity</a:t>
            </a:r>
            <a:r>
              <a:rPr lang="pt-BR" sz="1000" dirty="0"/>
              <a:t> </a:t>
            </a:r>
            <a:r>
              <a:rPr lang="pt-BR" sz="1000" dirty="0" err="1"/>
              <a:t>of</a:t>
            </a:r>
            <a:r>
              <a:rPr lang="pt-BR" sz="1000" dirty="0"/>
              <a:t> </a:t>
            </a:r>
            <a:r>
              <a:rPr lang="pt-BR" sz="1000" dirty="0" err="1"/>
              <a:t>aircraft</a:t>
            </a:r>
            <a:r>
              <a:rPr lang="pt-BR" sz="1000" dirty="0"/>
              <a:t> k</a:t>
            </a:r>
          </a:p>
          <a:p>
            <a:pPr lvl="1" algn="just">
              <a:spcBef>
                <a:spcPts val="300"/>
              </a:spcBef>
              <a:spcAft>
                <a:spcPts val="300"/>
              </a:spcAft>
              <a:buClr>
                <a:srgbClr val="002060"/>
              </a:buClr>
            </a:pPr>
            <a:r>
              <a:rPr lang="pt-BR" sz="1000" dirty="0"/>
              <a:t>  </a:t>
            </a:r>
            <a:r>
              <a:rPr lang="pt-BR" sz="1000" dirty="0" err="1"/>
              <a:t>DOCij</a:t>
            </a:r>
            <a:r>
              <a:rPr lang="pt-BR" sz="1000" dirty="0"/>
              <a:t>     =  </a:t>
            </a:r>
            <a:r>
              <a:rPr lang="pt-BR" sz="1000" dirty="0" err="1"/>
              <a:t>Direct</a:t>
            </a:r>
            <a:r>
              <a:rPr lang="pt-BR" sz="1000" dirty="0"/>
              <a:t> </a:t>
            </a:r>
            <a:r>
              <a:rPr lang="pt-BR" sz="1000" dirty="0" err="1"/>
              <a:t>Operational</a:t>
            </a:r>
            <a:r>
              <a:rPr lang="pt-BR" sz="1000" dirty="0"/>
              <a:t> </a:t>
            </a:r>
            <a:r>
              <a:rPr lang="pt-BR" sz="1000" dirty="0" err="1"/>
              <a:t>Cost</a:t>
            </a:r>
            <a:r>
              <a:rPr lang="pt-BR" sz="1000" dirty="0"/>
              <a:t> </a:t>
            </a:r>
            <a:r>
              <a:rPr lang="pt-BR" sz="1000" dirty="0" err="1"/>
              <a:t>on</a:t>
            </a:r>
            <a:r>
              <a:rPr lang="pt-BR" sz="1000" dirty="0"/>
              <a:t> </a:t>
            </a:r>
            <a:r>
              <a:rPr lang="pt-BR" sz="1000" dirty="0" err="1"/>
              <a:t>sectot</a:t>
            </a:r>
            <a:r>
              <a:rPr lang="pt-BR" sz="1000" dirty="0"/>
              <a:t>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FREQij</a:t>
            </a:r>
            <a:r>
              <a:rPr lang="pt-BR" sz="1000" dirty="0"/>
              <a:t>    = </a:t>
            </a:r>
            <a:r>
              <a:rPr lang="pt-BR" sz="1000" dirty="0" err="1"/>
              <a:t>Frequency</a:t>
            </a:r>
            <a:r>
              <a:rPr lang="pt-BR" sz="1000" dirty="0"/>
              <a:t> </a:t>
            </a:r>
            <a:r>
              <a:rPr lang="pt-BR" sz="1000" dirty="0" err="1"/>
              <a:t>on</a:t>
            </a:r>
            <a:r>
              <a:rPr lang="pt-BR" sz="1000" dirty="0"/>
              <a:t> sector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Lfij</a:t>
            </a:r>
            <a:r>
              <a:rPr lang="pt-BR" sz="1000" dirty="0"/>
              <a:t>          = </a:t>
            </a:r>
            <a:r>
              <a:rPr lang="pt-BR" sz="1000" dirty="0" err="1"/>
              <a:t>Loadfactor</a:t>
            </a:r>
            <a:r>
              <a:rPr lang="pt-BR" sz="1000" dirty="0"/>
              <a:t> </a:t>
            </a:r>
            <a:r>
              <a:rPr lang="pt-BR" sz="1000" dirty="0" err="1"/>
              <a:t>on</a:t>
            </a:r>
            <a:r>
              <a:rPr lang="pt-BR" sz="1000" dirty="0"/>
              <a:t> sector </a:t>
            </a:r>
            <a:r>
              <a:rPr lang="pt-BR" sz="1000" dirty="0" err="1"/>
              <a:t>ij</a:t>
            </a:r>
            <a:r>
              <a:rPr lang="pt-BR" sz="1000" dirty="0"/>
              <a:t>   </a:t>
            </a:r>
          </a:p>
          <a:p>
            <a:pPr lvl="1" algn="just">
              <a:spcBef>
                <a:spcPts val="300"/>
              </a:spcBef>
              <a:spcAft>
                <a:spcPts val="300"/>
              </a:spcAft>
              <a:buClr>
                <a:srgbClr val="002060"/>
              </a:buClr>
            </a:pPr>
            <a:r>
              <a:rPr lang="pt-BR" sz="1000" dirty="0"/>
              <a:t>  ID            = </a:t>
            </a:r>
            <a:r>
              <a:rPr lang="pt-BR" sz="1000" dirty="0" err="1"/>
              <a:t>Inflight</a:t>
            </a:r>
            <a:r>
              <a:rPr lang="pt-BR" sz="1000" dirty="0"/>
              <a:t> </a:t>
            </a:r>
            <a:r>
              <a:rPr lang="pt-BR" sz="1000" dirty="0" err="1"/>
              <a:t>delay</a:t>
            </a:r>
            <a:r>
              <a:rPr lang="pt-BR" sz="1000" dirty="0"/>
              <a:t> </a:t>
            </a:r>
            <a:r>
              <a:rPr lang="pt-BR" sz="1000" dirty="0" err="1"/>
              <a:t>cost</a:t>
            </a:r>
            <a:r>
              <a:rPr lang="pt-BR" sz="1000" dirty="0"/>
              <a:t> ($20/min)</a:t>
            </a:r>
          </a:p>
          <a:p>
            <a:pPr lvl="1" algn="just">
              <a:spcBef>
                <a:spcPts val="300"/>
              </a:spcBef>
              <a:spcAft>
                <a:spcPts val="300"/>
              </a:spcAft>
              <a:buClr>
                <a:srgbClr val="002060"/>
              </a:buClr>
            </a:pPr>
            <a:r>
              <a:rPr lang="pt-BR" sz="1000" dirty="0"/>
              <a:t>  </a:t>
            </a:r>
            <a:r>
              <a:rPr lang="pt-BR" sz="1000" dirty="0" err="1"/>
              <a:t>DDi</a:t>
            </a:r>
            <a:r>
              <a:rPr lang="pt-BR" sz="1000" dirty="0"/>
              <a:t>         = </a:t>
            </a:r>
            <a:r>
              <a:rPr lang="pt-BR" sz="1000" dirty="0" err="1"/>
              <a:t>Depature</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a:t>
            </a:r>
            <a:r>
              <a:rPr lang="pt-BR" sz="1000" dirty="0" err="1"/>
              <a:t>Adj</a:t>
            </a:r>
            <a:r>
              <a:rPr lang="pt-BR" sz="1000" dirty="0"/>
              <a:t>          = </a:t>
            </a:r>
            <a:r>
              <a:rPr lang="pt-BR" sz="1000" dirty="0" err="1"/>
              <a:t>Arrival</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K1            = </a:t>
            </a:r>
            <a:r>
              <a:rPr lang="pt-BR" sz="1000" dirty="0" err="1"/>
              <a:t>Revenue</a:t>
            </a:r>
            <a:r>
              <a:rPr lang="pt-BR" sz="1000" dirty="0"/>
              <a:t> </a:t>
            </a:r>
            <a:r>
              <a:rPr lang="pt-BR" sz="1000" dirty="0" err="1"/>
              <a:t>to</a:t>
            </a:r>
            <a:r>
              <a:rPr lang="pt-BR" sz="1000" dirty="0"/>
              <a:t> ticket </a:t>
            </a:r>
            <a:r>
              <a:rPr lang="pt-BR" sz="1000" dirty="0" err="1"/>
              <a:t>price</a:t>
            </a:r>
            <a:r>
              <a:rPr lang="pt-BR" sz="1000" dirty="0"/>
              <a:t> </a:t>
            </a:r>
            <a:r>
              <a:rPr lang="pt-BR" sz="1000" dirty="0" err="1"/>
              <a:t>ratio</a:t>
            </a:r>
            <a:r>
              <a:rPr lang="pt-BR" sz="1000" dirty="0"/>
              <a:t> (</a:t>
            </a:r>
            <a:r>
              <a:rPr lang="pt-BR" sz="1000" dirty="0" err="1"/>
              <a:t>assumed</a:t>
            </a:r>
            <a:r>
              <a:rPr lang="pt-BR" sz="1000" dirty="0"/>
              <a:t> 1.1)  , K2 = Total COST </a:t>
            </a:r>
            <a:r>
              <a:rPr lang="pt-BR" sz="1000" dirty="0" err="1"/>
              <a:t>to</a:t>
            </a:r>
            <a:r>
              <a:rPr lang="pt-BR" sz="1000" dirty="0"/>
              <a:t> DOC </a:t>
            </a:r>
            <a:r>
              <a:rPr lang="pt-BR" sz="1000" dirty="0" err="1"/>
              <a:t>ratio</a:t>
            </a:r>
            <a:r>
              <a:rPr lang="pt-BR" sz="1000" dirty="0"/>
              <a:t> ( </a:t>
            </a:r>
            <a:r>
              <a:rPr lang="pt-BR" sz="1000" dirty="0" err="1"/>
              <a:t>assumed</a:t>
            </a:r>
            <a:r>
              <a:rPr lang="pt-BR" sz="1000" dirty="0"/>
              <a:t> 1.3)  ; </a:t>
            </a:r>
          </a:p>
          <a:p>
            <a:pPr lvl="1" algn="just">
              <a:spcBef>
                <a:spcPts val="300"/>
              </a:spcBef>
              <a:spcAft>
                <a:spcPts val="300"/>
              </a:spcAft>
              <a:buClr>
                <a:srgbClr val="002060"/>
              </a:buClr>
            </a:pPr>
            <a:endParaRPr lang="en-US" sz="1200" dirty="0"/>
          </a:p>
          <a:p>
            <a:pPr lvl="1" algn="just">
              <a:spcBef>
                <a:spcPts val="300"/>
              </a:spcBef>
              <a:spcAft>
                <a:spcPts val="300"/>
              </a:spcAft>
              <a:buClr>
                <a:srgbClr val="002060"/>
              </a:buClr>
            </a:pPr>
            <a:endParaRPr lang="en-US" dirty="0">
              <a:solidFill>
                <a:srgbClr val="002060"/>
              </a:solidFill>
            </a:endParaRPr>
          </a:p>
        </p:txBody>
      </p:sp>
      <p:pic>
        <p:nvPicPr>
          <p:cNvPr id="2" name="Imagem 1">
            <a:extLst>
              <a:ext uri="{FF2B5EF4-FFF2-40B4-BE49-F238E27FC236}">
                <a16:creationId xmlns:a16="http://schemas.microsoft.com/office/drawing/2014/main" id="{42B12755-ABAB-4841-957B-9CFA99A5B996}"/>
              </a:ext>
            </a:extLst>
          </p:cNvPr>
          <p:cNvPicPr>
            <a:picLocks noChangeAspect="1"/>
          </p:cNvPicPr>
          <p:nvPr/>
        </p:nvPicPr>
        <p:blipFill>
          <a:blip r:embed="rId2"/>
          <a:stretch>
            <a:fillRect/>
          </a:stretch>
        </p:blipFill>
        <p:spPr>
          <a:xfrm>
            <a:off x="-278659" y="1412776"/>
            <a:ext cx="9942029" cy="455211"/>
          </a:xfrm>
          <a:prstGeom prst="rect">
            <a:avLst/>
          </a:prstGeom>
        </p:spPr>
      </p:pic>
      <p:pic>
        <p:nvPicPr>
          <p:cNvPr id="8" name="Imagem 7">
            <a:extLst>
              <a:ext uri="{FF2B5EF4-FFF2-40B4-BE49-F238E27FC236}">
                <a16:creationId xmlns:a16="http://schemas.microsoft.com/office/drawing/2014/main" id="{FB112933-2DC3-43CB-AE92-D7FAF7B452FB}"/>
              </a:ext>
            </a:extLst>
          </p:cNvPr>
          <p:cNvPicPr>
            <a:picLocks noChangeAspect="1"/>
          </p:cNvPicPr>
          <p:nvPr/>
        </p:nvPicPr>
        <p:blipFill>
          <a:blip r:embed="rId3"/>
          <a:stretch>
            <a:fillRect/>
          </a:stretch>
        </p:blipFill>
        <p:spPr>
          <a:xfrm>
            <a:off x="0" y="2644529"/>
            <a:ext cx="10153128" cy="513525"/>
          </a:xfrm>
          <a:prstGeom prst="rect">
            <a:avLst/>
          </a:prstGeom>
        </p:spPr>
      </p:pic>
    </p:spTree>
    <p:extLst>
      <p:ext uri="{BB962C8B-B14F-4D97-AF65-F5344CB8AC3E}">
        <p14:creationId xmlns:p14="http://schemas.microsoft.com/office/powerpoint/2010/main" val="3298780513"/>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83568" y="717674"/>
            <a:ext cx="3960440" cy="400110"/>
          </a:xfrm>
          <a:prstGeom prst="rect">
            <a:avLst/>
          </a:prstGeom>
          <a:noFill/>
        </p:spPr>
        <p:txBody>
          <a:bodyPr wrap="square" rtlCol="0">
            <a:spAutoFit/>
          </a:bodyPr>
          <a:lstStyle/>
          <a:p>
            <a:r>
              <a:rPr lang="pt-BR" sz="2000" dirty="0" err="1"/>
              <a:t>Airplane</a:t>
            </a:r>
            <a:r>
              <a:rPr lang="pt-BR" sz="2000" dirty="0"/>
              <a:t> </a:t>
            </a:r>
            <a:r>
              <a:rPr lang="pt-BR" sz="2000" dirty="0" err="1"/>
              <a:t>Model</a:t>
            </a:r>
            <a:r>
              <a:rPr lang="pt-BR" sz="2000" dirty="0"/>
              <a:t> Constraints</a:t>
            </a:r>
          </a:p>
        </p:txBody>
      </p:sp>
      <p:sp>
        <p:nvSpPr>
          <p:cNvPr id="2" name="Retângulo 1">
            <a:extLst>
              <a:ext uri="{FF2B5EF4-FFF2-40B4-BE49-F238E27FC236}">
                <a16:creationId xmlns:a16="http://schemas.microsoft.com/office/drawing/2014/main" id="{D176E879-3041-4FDF-93DE-8D8BE29DCCAC}"/>
              </a:ext>
            </a:extLst>
          </p:cNvPr>
          <p:cNvSpPr/>
          <p:nvPr/>
        </p:nvSpPr>
        <p:spPr>
          <a:xfrm>
            <a:off x="688774" y="1197581"/>
            <a:ext cx="8155632" cy="3139321"/>
          </a:xfrm>
          <a:prstGeom prst="rect">
            <a:avLst/>
          </a:prstGeom>
        </p:spPr>
        <p:txBody>
          <a:bodyPr wrap="square">
            <a:spAutoFit/>
          </a:bodyPr>
          <a:lstStyle/>
          <a:p>
            <a:pPr marL="342900" lvl="0" indent="-342900" algn="just">
              <a:buClr>
                <a:srgbClr val="002060"/>
              </a:buClr>
              <a:buFont typeface="+mj-lt"/>
              <a:buAutoNum type="arabicPeriod"/>
              <a:tabLst>
                <a:tab pos="182880" algn="l"/>
              </a:tabLst>
            </a:pPr>
            <a:r>
              <a:rPr lang="en-US" dirty="0"/>
              <a:t>ICAO noise certification levels at the three certification points</a:t>
            </a:r>
          </a:p>
          <a:p>
            <a:pPr marL="342900" lvl="0" indent="-342900" algn="just">
              <a:buClr>
                <a:srgbClr val="002060"/>
              </a:buClr>
              <a:buFont typeface="+mj-lt"/>
              <a:buAutoNum type="arabicPeriod"/>
              <a:tabLst>
                <a:tab pos="182880" algn="l"/>
              </a:tabLst>
            </a:pPr>
            <a:r>
              <a:rPr lang="en-US" dirty="0"/>
              <a:t>Fuel storage - all mission fuel must be accommodated in the wing fuel tanks.</a:t>
            </a:r>
          </a:p>
          <a:p>
            <a:pPr marL="342900" lvl="0" indent="-342900" algn="just">
              <a:buClr>
                <a:srgbClr val="002060"/>
              </a:buClr>
              <a:buFont typeface="+mj-lt"/>
              <a:buAutoNum type="arabicPeriod"/>
              <a:tabLst>
                <a:tab pos="182880" algn="l"/>
              </a:tabLst>
            </a:pPr>
            <a:r>
              <a:rPr lang="en-US" dirty="0"/>
              <a:t>Performance and certification requirements: rate of climb at initial cruise altitude, available thrust to power the airplane at desired service ceiling, climb rate in 2</a:t>
            </a:r>
            <a:r>
              <a:rPr lang="en-US" baseline="30000" dirty="0"/>
              <a:t>nd</a:t>
            </a:r>
            <a:r>
              <a:rPr lang="en-US" dirty="0"/>
              <a:t> segment, missed approach, takeoff balanced field length and landing field length, minimal cruise altitude taking off with MTOW.</a:t>
            </a:r>
          </a:p>
          <a:p>
            <a:pPr marL="342900" lvl="0" indent="-342900" algn="just">
              <a:buClr>
                <a:srgbClr val="002060"/>
              </a:buClr>
              <a:buFont typeface="+mj-lt"/>
              <a:buAutoNum type="arabicPeriod"/>
              <a:tabLst>
                <a:tab pos="182880" algn="l"/>
              </a:tabLst>
            </a:pPr>
            <a:r>
              <a:rPr lang="en-US" dirty="0"/>
              <a:t>Airplane stall must begin in the inner wing.</a:t>
            </a:r>
          </a:p>
          <a:p>
            <a:pPr marL="342900" lvl="0" indent="-342900" algn="just">
              <a:buClr>
                <a:srgbClr val="002060"/>
              </a:buClr>
              <a:buFont typeface="+mj-lt"/>
              <a:buAutoNum type="arabicPeriod"/>
              <a:tabLst>
                <a:tab pos="182880" algn="l"/>
              </a:tabLst>
            </a:pPr>
            <a:r>
              <a:rPr lang="en-US" dirty="0"/>
              <a:t>Longitudinal flight quality level 3.</a:t>
            </a:r>
          </a:p>
          <a:p>
            <a:pPr marL="342900" lvl="0" indent="-342900" algn="just">
              <a:buClr>
                <a:srgbClr val="002060"/>
              </a:buClr>
              <a:buFont typeface="+mj-lt"/>
              <a:buAutoNum type="arabicPeriod"/>
              <a:tabLst>
                <a:tab pos="182880" algn="l"/>
              </a:tabLst>
            </a:pPr>
            <a:r>
              <a:rPr lang="en-US" dirty="0"/>
              <a:t>Divergence Mach number.</a:t>
            </a:r>
          </a:p>
          <a:p>
            <a:pPr marL="342900" lvl="0" indent="-342900" algn="just">
              <a:buClr>
                <a:srgbClr val="002060"/>
              </a:buClr>
              <a:buFont typeface="+mj-lt"/>
              <a:buAutoNum type="arabicPeriod"/>
              <a:tabLst>
                <a:tab pos="182880" algn="l"/>
              </a:tabLst>
            </a:pPr>
            <a:r>
              <a:rPr lang="en-US" dirty="0"/>
              <a:t>Static margin (iterative process for tail sizing and wing positioning).</a:t>
            </a:r>
          </a:p>
          <a:p>
            <a:pPr marL="342900" lvl="0" indent="-342900" algn="just">
              <a:buClr>
                <a:srgbClr val="002060"/>
              </a:buClr>
              <a:buFont typeface="+mj-lt"/>
              <a:buAutoNum type="arabicPeriod"/>
              <a:tabLst>
                <a:tab pos="182880" algn="l"/>
              </a:tabLst>
            </a:pPr>
            <a:r>
              <a:rPr lang="en-US" dirty="0"/>
              <a:t>Critical angles and clearance boundaries for landing gear design.</a:t>
            </a:r>
          </a:p>
        </p:txBody>
      </p:sp>
    </p:spTree>
    <p:extLst>
      <p:ext uri="{BB962C8B-B14F-4D97-AF65-F5344CB8AC3E}">
        <p14:creationId xmlns:p14="http://schemas.microsoft.com/office/powerpoint/2010/main" val="92331461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593507" y="836712"/>
            <a:ext cx="7879586" cy="219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Some of the tools used in aircraft design in the conceptual phase are limited, adopting </a:t>
            </a:r>
            <a:r>
              <a:rPr lang="en-US" kern="0" dirty="0">
                <a:solidFill>
                  <a:srgbClr val="002060"/>
                </a:solidFill>
              </a:rPr>
              <a:t>simplistic models </a:t>
            </a:r>
            <a:r>
              <a:rPr lang="en-US" kern="0" dirty="0"/>
              <a:t>in the aeronautical disciplines, and therefore lower fidelity, in the sake </a:t>
            </a:r>
            <a:r>
              <a:rPr lang="en-US" kern="0" dirty="0">
                <a:solidFill>
                  <a:srgbClr val="002060"/>
                </a:solidFill>
              </a:rPr>
              <a:t>of computational costs</a:t>
            </a:r>
            <a:r>
              <a:rPr lang="en-US" kern="0" dirty="0"/>
              <a:t>;</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Aircraft designers most of the times simplify mission requirements and perform </a:t>
            </a:r>
            <a:r>
              <a:rPr lang="en-US" kern="0" dirty="0">
                <a:solidFill>
                  <a:srgbClr val="002060"/>
                </a:solidFill>
              </a:rPr>
              <a:t>optimizations focused on subsystems</a:t>
            </a:r>
            <a:r>
              <a:rPr lang="en-US" kern="0" dirty="0"/>
              <a:t>, </a:t>
            </a:r>
            <a:r>
              <a:rPr lang="en-US" kern="0" dirty="0">
                <a:solidFill>
                  <a:srgbClr val="002060"/>
                </a:solidFill>
              </a:rPr>
              <a:t>not envisioning the high degree of dependency that exists between airplane and network</a:t>
            </a:r>
            <a:r>
              <a:rPr lang="en-US" kern="0" dirty="0"/>
              <a:t>, resulting on a </a:t>
            </a:r>
            <a:r>
              <a:rPr lang="en-US" kern="0" dirty="0">
                <a:solidFill>
                  <a:srgbClr val="002060"/>
                </a:solidFill>
              </a:rPr>
              <a:t>sub-optimization</a:t>
            </a:r>
            <a:r>
              <a:rPr lang="en-US" kern="0" dirty="0"/>
              <a:t> systems functionalities; </a:t>
            </a:r>
          </a:p>
          <a:p>
            <a:pPr marL="566738" lvl="1" indent="-342900" algn="just">
              <a:spcBef>
                <a:spcPct val="20000"/>
              </a:spcBef>
              <a:buClr>
                <a:srgbClr val="002060"/>
              </a:buClr>
              <a:buFont typeface="Wingdings" panose="05000000000000000000" pitchFamily="2" charset="2"/>
              <a:buChar char="§"/>
            </a:pPr>
            <a:endParaRPr lang="en-US" kern="0" dirty="0"/>
          </a:p>
          <a:p>
            <a:pPr marL="223838" lvl="1" algn="just">
              <a:spcBef>
                <a:spcPct val="20000"/>
              </a:spcBef>
              <a:buClr>
                <a:srgbClr val="002060"/>
              </a:buClr>
            </a:pPr>
            <a:endParaRPr lang="en-US" kern="0" dirty="0">
              <a:solidFill>
                <a:srgbClr val="002060"/>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4</a:t>
            </a:fld>
            <a:endParaRPr kumimoji="0" lang="pt-BR" dirty="0"/>
          </a:p>
        </p:txBody>
      </p:sp>
      <p:pic>
        <p:nvPicPr>
          <p:cNvPr id="6" name="Picture 2" descr="http://www.dlr.de/lk/en/Portaldata/57/Resources/CATS-BILD2.png">
            <a:extLst>
              <a:ext uri="{FF2B5EF4-FFF2-40B4-BE49-F238E27FC236}">
                <a16:creationId xmlns:a16="http://schemas.microsoft.com/office/drawing/2014/main" id="{0C0870F9-29E2-48F7-B9D4-8A32B8C3E596}"/>
              </a:ext>
            </a:extLst>
          </p:cNvPr>
          <p:cNvPicPr>
            <a:picLocks noChangeAspect="1" noChangeArrowheads="1"/>
          </p:cNvPicPr>
          <p:nvPr/>
        </p:nvPicPr>
        <p:blipFill>
          <a:blip r:embed="rId2" cstate="print"/>
          <a:srcRect/>
          <a:stretch>
            <a:fillRect/>
          </a:stretch>
        </p:blipFill>
        <p:spPr bwMode="auto">
          <a:xfrm>
            <a:off x="2699792" y="3275536"/>
            <a:ext cx="4801054" cy="2830699"/>
          </a:xfrm>
          <a:prstGeom prst="rect">
            <a:avLst/>
          </a:prstGeom>
          <a:noFill/>
        </p:spPr>
      </p:pic>
    </p:spTree>
    <p:extLst>
      <p:ext uri="{BB962C8B-B14F-4D97-AF65-F5344CB8AC3E}">
        <p14:creationId xmlns:p14="http://schemas.microsoft.com/office/powerpoint/2010/main" val="1009467001"/>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40</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err="1"/>
              <a:t>Methodology</a:t>
            </a:r>
            <a:r>
              <a:rPr lang="pt-BR" sz="2400" b="1" dirty="0"/>
              <a:t> - </a:t>
            </a:r>
            <a:r>
              <a:rPr lang="pt-BR" sz="2400" b="1" dirty="0" err="1"/>
              <a:t>Genetic</a:t>
            </a:r>
            <a:r>
              <a:rPr lang="pt-BR" sz="2400" b="1" dirty="0"/>
              <a:t> Algorithms</a:t>
            </a:r>
          </a:p>
        </p:txBody>
      </p:sp>
      <p:sp>
        <p:nvSpPr>
          <p:cNvPr id="10" name="Retângulo 9">
            <a:extLst>
              <a:ext uri="{FF2B5EF4-FFF2-40B4-BE49-F238E27FC236}">
                <a16:creationId xmlns:a16="http://schemas.microsoft.com/office/drawing/2014/main" id="{B46F8021-AADF-424F-AF8A-4C0081D355CD}"/>
              </a:ext>
            </a:extLst>
          </p:cNvPr>
          <p:cNvSpPr/>
          <p:nvPr/>
        </p:nvSpPr>
        <p:spPr>
          <a:xfrm>
            <a:off x="716631" y="803593"/>
            <a:ext cx="5105414" cy="5176802"/>
          </a:xfrm>
          <a:prstGeom prst="rect">
            <a:avLst/>
          </a:prstGeom>
        </p:spPr>
        <p:txBody>
          <a:bodyPr wrap="square">
            <a:spAutoFit/>
          </a:bodyPr>
          <a:lstStyle/>
          <a:p>
            <a:pPr marL="285750" indent="-285750" algn="just">
              <a:spcBef>
                <a:spcPct val="20000"/>
              </a:spcBef>
              <a:buClr>
                <a:srgbClr val="002060"/>
              </a:buClr>
              <a:buFont typeface="Wingdings" panose="05000000000000000000" pitchFamily="2" charset="2"/>
              <a:buChar char="§"/>
            </a:pPr>
            <a:r>
              <a:rPr lang="en-US" sz="1400" dirty="0"/>
              <a:t>GA differs substantially from more traditional search and optimization methods. Main differences are:</a:t>
            </a:r>
          </a:p>
          <a:p>
            <a:pPr marL="800100" lvl="2" indent="-342900" algn="just">
              <a:spcBef>
                <a:spcPct val="20000"/>
              </a:spcBef>
              <a:buClr>
                <a:srgbClr val="002060"/>
              </a:buClr>
              <a:buFont typeface="+mj-lt"/>
              <a:buAutoNum type="arabicPeriod"/>
            </a:pPr>
            <a:r>
              <a:rPr lang="en-US" sz="1400" dirty="0"/>
              <a:t>Search a population of points in parallel, not a single point.</a:t>
            </a:r>
          </a:p>
          <a:p>
            <a:pPr marL="800100" lvl="2" indent="-342900" algn="just">
              <a:spcBef>
                <a:spcPct val="20000"/>
              </a:spcBef>
              <a:buClr>
                <a:srgbClr val="002060"/>
              </a:buClr>
              <a:buFont typeface="+mj-lt"/>
              <a:buAutoNum type="arabicPeriod"/>
            </a:pPr>
            <a:r>
              <a:rPr lang="en-US" sz="1400" dirty="0"/>
              <a:t>Does not require derivative information or other auxiliary knowledge. Only the objective function and corresponding fitness levels influence the directions of search.</a:t>
            </a:r>
          </a:p>
          <a:p>
            <a:pPr marL="800100" lvl="2" indent="-342900" algn="just">
              <a:spcBef>
                <a:spcPct val="20000"/>
              </a:spcBef>
              <a:buClr>
                <a:srgbClr val="002060"/>
              </a:buClr>
              <a:buFont typeface="+mj-lt"/>
              <a:buAutoNum type="arabicPeriod"/>
            </a:pPr>
            <a:r>
              <a:rPr lang="en-US" sz="1400" dirty="0"/>
              <a:t>Uses probabilistic transition rules, not deterministic ones.</a:t>
            </a:r>
          </a:p>
          <a:p>
            <a:pPr marL="800100" lvl="2" indent="-342900" algn="just">
              <a:spcBef>
                <a:spcPct val="20000"/>
              </a:spcBef>
              <a:buClr>
                <a:srgbClr val="002060"/>
              </a:buClr>
              <a:buFont typeface="+mj-lt"/>
              <a:buAutoNum type="arabicPeriod"/>
            </a:pPr>
            <a:r>
              <a:rPr lang="en-US" sz="1400" dirty="0"/>
              <a:t>Works on an encoding of the parameter set rather than the parameter set itself.</a:t>
            </a:r>
          </a:p>
          <a:p>
            <a:pPr marL="800100" lvl="1" indent="-342900" algn="just">
              <a:spcBef>
                <a:spcPct val="20000"/>
              </a:spcBef>
              <a:buClr>
                <a:srgbClr val="0000FF"/>
              </a:buClr>
              <a:buFont typeface="+mj-lt"/>
              <a:buAutoNum type="arabicPeriod"/>
            </a:pPr>
            <a:endParaRPr lang="en-US" sz="1400" kern="0" dirty="0">
              <a:latin typeface="+mn-lt"/>
            </a:endParaRPr>
          </a:p>
          <a:p>
            <a:pPr marL="285750" indent="-285750" algn="just">
              <a:spcBef>
                <a:spcPct val="20000"/>
              </a:spcBef>
              <a:buClr>
                <a:srgbClr val="002060"/>
              </a:buClr>
              <a:buFont typeface="Wingdings" panose="05000000000000000000" pitchFamily="2" charset="2"/>
              <a:buChar char="§"/>
            </a:pPr>
            <a:r>
              <a:rPr lang="en-US" sz="1400" dirty="0"/>
              <a:t>It is important to note that the:</a:t>
            </a:r>
          </a:p>
          <a:p>
            <a:pPr marL="800100" lvl="2" indent="-342900" algn="just">
              <a:spcBef>
                <a:spcPct val="20000"/>
              </a:spcBef>
              <a:buClr>
                <a:srgbClr val="002060"/>
              </a:buClr>
              <a:buFont typeface="+mj-lt"/>
              <a:buAutoNum type="arabicPeriod"/>
            </a:pPr>
            <a:r>
              <a:rPr lang="en-US" sz="1400" dirty="0">
                <a:solidFill>
                  <a:schemeClr val="tx2"/>
                </a:solidFill>
              </a:rPr>
              <a:t>GA provides a number of potential solutions to a given problem and the choice of final solution is left to the user;</a:t>
            </a:r>
          </a:p>
          <a:p>
            <a:pPr marL="800100" lvl="2" indent="-342900" algn="just">
              <a:spcBef>
                <a:spcPct val="20000"/>
              </a:spcBef>
              <a:buClr>
                <a:srgbClr val="002060"/>
              </a:buClr>
              <a:buFont typeface="+mj-lt"/>
              <a:buAutoNum type="arabicPeriod"/>
            </a:pPr>
            <a:r>
              <a:rPr lang="en-US" sz="1400" dirty="0"/>
              <a:t>In cases where a particular problem does not have one individual solution, for example a family of Pareto-optimal solutions, (as is the case in multiobjective optimization) then the GA is potentially useful for identifying these alternative solutions simultaneously.</a:t>
            </a:r>
            <a:endParaRPr lang="pt-BR" sz="1400" dirty="0"/>
          </a:p>
        </p:txBody>
      </p:sp>
      <p:pic>
        <p:nvPicPr>
          <p:cNvPr id="11" name="Imagem 10">
            <a:extLst>
              <a:ext uri="{FF2B5EF4-FFF2-40B4-BE49-F238E27FC236}">
                <a16:creationId xmlns:a16="http://schemas.microsoft.com/office/drawing/2014/main" id="{8EC23AE4-A39F-4A2C-8366-E059D62C354B}"/>
              </a:ext>
            </a:extLst>
          </p:cNvPr>
          <p:cNvPicPr>
            <a:picLocks noChangeAspect="1"/>
          </p:cNvPicPr>
          <p:nvPr/>
        </p:nvPicPr>
        <p:blipFill>
          <a:blip r:embed="rId2"/>
          <a:stretch>
            <a:fillRect/>
          </a:stretch>
        </p:blipFill>
        <p:spPr>
          <a:xfrm>
            <a:off x="5844741" y="847117"/>
            <a:ext cx="3111040" cy="2544877"/>
          </a:xfrm>
          <a:prstGeom prst="rect">
            <a:avLst/>
          </a:prstGeom>
        </p:spPr>
      </p:pic>
    </p:spTree>
    <p:extLst>
      <p:ext uri="{BB962C8B-B14F-4D97-AF65-F5344CB8AC3E}">
        <p14:creationId xmlns:p14="http://schemas.microsoft.com/office/powerpoint/2010/main" val="1864349624"/>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Optimizer</a:t>
            </a:r>
          </a:p>
        </p:txBody>
      </p:sp>
      <p:sp>
        <p:nvSpPr>
          <p:cNvPr id="4" name="Retângulo 3">
            <a:extLst>
              <a:ext uri="{FF2B5EF4-FFF2-40B4-BE49-F238E27FC236}">
                <a16:creationId xmlns:a16="http://schemas.microsoft.com/office/drawing/2014/main" id="{0E569D81-4FCE-46E9-93DD-5A077A91138B}"/>
              </a:ext>
            </a:extLst>
          </p:cNvPr>
          <p:cNvSpPr/>
          <p:nvPr/>
        </p:nvSpPr>
        <p:spPr>
          <a:xfrm>
            <a:off x="677618" y="908720"/>
            <a:ext cx="8132666" cy="443506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A </a:t>
            </a:r>
            <a:r>
              <a:rPr lang="en-US" dirty="0">
                <a:solidFill>
                  <a:srgbClr val="002060"/>
                </a:solidFill>
              </a:rPr>
              <a:t>Non-dominated Sorting Genetic Algorithm (NSGA-II) </a:t>
            </a:r>
            <a:r>
              <a:rPr lang="en-US" dirty="0"/>
              <a:t>was initially chosen as optimization method due to its robustness and capacity in dealing with global minima or maxima in poor-known search spaces;</a:t>
            </a:r>
          </a:p>
          <a:p>
            <a:pPr marL="285750" indent="-285750" algn="just">
              <a:spcBef>
                <a:spcPct val="20000"/>
              </a:spcBef>
              <a:buClr>
                <a:srgbClr val="0000FF"/>
              </a:buClr>
              <a:buFont typeface="Wingdings" panose="05000000000000000000" pitchFamily="2" charset="2"/>
              <a:buChar char="§"/>
            </a:pPr>
            <a:r>
              <a:rPr lang="en-US" kern="0" dirty="0"/>
              <a:t>Main features:</a:t>
            </a:r>
          </a:p>
          <a:p>
            <a:pPr marL="800100" lvl="1" indent="-342900" algn="just">
              <a:spcBef>
                <a:spcPct val="20000"/>
              </a:spcBef>
              <a:buClr>
                <a:srgbClr val="0000FF"/>
              </a:buClr>
              <a:buFont typeface="Wingdings" panose="05000000000000000000" pitchFamily="2" charset="2"/>
              <a:buChar char="Ø"/>
            </a:pPr>
            <a:r>
              <a:rPr lang="en-US" kern="0" dirty="0">
                <a:solidFill>
                  <a:schemeClr val="tx2"/>
                </a:solidFill>
              </a:rPr>
              <a:t>Modified elitism rule </a:t>
            </a:r>
            <a:r>
              <a:rPr lang="en-US" kern="0" dirty="0"/>
              <a:t>for multi-objective search;</a:t>
            </a:r>
          </a:p>
          <a:p>
            <a:pPr marL="1257300" lvl="2" indent="-342900" algn="just">
              <a:spcBef>
                <a:spcPct val="20000"/>
              </a:spcBef>
              <a:buClr>
                <a:srgbClr val="0000FF"/>
              </a:buClr>
              <a:buFont typeface="Wingdings" panose="05000000000000000000" pitchFamily="2" charset="2"/>
              <a:buChar char="Ø"/>
            </a:pPr>
            <a:r>
              <a:rPr lang="en-US" kern="0" dirty="0"/>
              <a:t>favors individuals that can help to increase the diversity of the population even if they have a lower fitness value – faster convergence to the Pareto Front;</a:t>
            </a:r>
          </a:p>
          <a:p>
            <a:pPr marL="1257300" lvl="2" indent="-342900" algn="just">
              <a:spcBef>
                <a:spcPct val="20000"/>
              </a:spcBef>
              <a:buClr>
                <a:srgbClr val="0000FF"/>
              </a:buClr>
              <a:buFont typeface="Wingdings" panose="05000000000000000000" pitchFamily="2" charset="2"/>
              <a:buChar char="Ø"/>
            </a:pPr>
            <a:r>
              <a:rPr lang="en-US" kern="0" dirty="0"/>
              <a:t>A fast non-dominated sorting routine;</a:t>
            </a:r>
          </a:p>
          <a:p>
            <a:pPr marL="800100" lvl="1" indent="-342900" algn="just">
              <a:spcBef>
                <a:spcPct val="20000"/>
              </a:spcBef>
              <a:buClr>
                <a:srgbClr val="0000FF"/>
              </a:buClr>
              <a:buFont typeface="Wingdings" panose="05000000000000000000" pitchFamily="2" charset="2"/>
              <a:buChar char="Ø"/>
            </a:pPr>
            <a:r>
              <a:rPr lang="en-US" kern="0" dirty="0"/>
              <a:t>Allows continuous and binary-coded (discrete) variables;</a:t>
            </a:r>
          </a:p>
          <a:p>
            <a:pPr marL="800100" lvl="1" indent="-342900" algn="just">
              <a:spcBef>
                <a:spcPct val="20000"/>
              </a:spcBef>
              <a:buClr>
                <a:srgbClr val="0000FF"/>
              </a:buClr>
              <a:buFont typeface="Wingdings" panose="05000000000000000000" pitchFamily="2" charset="2"/>
              <a:buChar char="Ø"/>
            </a:pPr>
            <a:r>
              <a:rPr lang="en-US" kern="0" dirty="0"/>
              <a:t>Constraint handling </a:t>
            </a:r>
            <a:r>
              <a:rPr lang="en-US" kern="0" dirty="0">
                <a:solidFill>
                  <a:schemeClr val="tx2"/>
                </a:solidFill>
              </a:rPr>
              <a:t>does not make use of penalty parameters;</a:t>
            </a:r>
          </a:p>
          <a:p>
            <a:pPr marL="800100" lvl="1" indent="-342900" algn="just">
              <a:spcBef>
                <a:spcPct val="20000"/>
              </a:spcBef>
              <a:buClr>
                <a:srgbClr val="0000FF"/>
              </a:buClr>
              <a:buFont typeface="Wingdings" panose="05000000000000000000" pitchFamily="2" charset="2"/>
              <a:buChar char="Ø"/>
            </a:pPr>
            <a:r>
              <a:rPr lang="en-US" kern="0" dirty="0"/>
              <a:t>Concurrent evaluation of n independent individuals (n = number of generations);</a:t>
            </a:r>
          </a:p>
          <a:p>
            <a:pPr algn="just">
              <a:spcBef>
                <a:spcPts val="300"/>
              </a:spcBef>
              <a:spcAft>
                <a:spcPts val="300"/>
              </a:spcAft>
              <a:buClr>
                <a:srgbClr val="002060"/>
              </a:buClr>
            </a:pPr>
            <a:endParaRPr lang="en-US" dirty="0"/>
          </a:p>
        </p:txBody>
      </p:sp>
    </p:spTree>
    <p:extLst>
      <p:ext uri="{BB962C8B-B14F-4D97-AF65-F5344CB8AC3E}">
        <p14:creationId xmlns:p14="http://schemas.microsoft.com/office/powerpoint/2010/main" val="2887083228"/>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492961" cy="461665"/>
          </a:xfrm>
          <a:prstGeom prst="rect">
            <a:avLst/>
          </a:prstGeom>
          <a:noFill/>
        </p:spPr>
        <p:txBody>
          <a:bodyPr wrap="square" rtlCol="0">
            <a:spAutoFit/>
          </a:bodyPr>
          <a:lstStyle/>
          <a:p>
            <a:r>
              <a:rPr lang="pt-BR" sz="2400" b="1" dirty="0" err="1"/>
              <a:t>Methodology</a:t>
            </a:r>
            <a:r>
              <a:rPr lang="pt-BR" sz="2400" b="1" dirty="0"/>
              <a:t> – MDO Framework</a:t>
            </a:r>
          </a:p>
        </p:txBody>
      </p:sp>
      <p:sp>
        <p:nvSpPr>
          <p:cNvPr id="8" name="Retângulo 7">
            <a:extLst>
              <a:ext uri="{FF2B5EF4-FFF2-40B4-BE49-F238E27FC236}">
                <a16:creationId xmlns:a16="http://schemas.microsoft.com/office/drawing/2014/main" id="{D2C36463-FA0A-42CE-988A-B086F01A7C06}"/>
              </a:ext>
            </a:extLst>
          </p:cNvPr>
          <p:cNvSpPr/>
          <p:nvPr/>
        </p:nvSpPr>
        <p:spPr>
          <a:xfrm>
            <a:off x="729928" y="829753"/>
            <a:ext cx="8109272" cy="92333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The MDO Framework was elaborated by using the modeFrontier® integration platform. Basically, there are two MATLAB® nodes where the airplane and network characteristics are calculated.</a:t>
            </a:r>
            <a:endParaRPr lang="pt-BR" sz="1600" kern="0" dirty="0"/>
          </a:p>
        </p:txBody>
      </p:sp>
      <p:pic>
        <p:nvPicPr>
          <p:cNvPr id="2" name="Imagem 1">
            <a:extLst>
              <a:ext uri="{FF2B5EF4-FFF2-40B4-BE49-F238E27FC236}">
                <a16:creationId xmlns:a16="http://schemas.microsoft.com/office/drawing/2014/main" id="{48B58DFE-4DE2-4756-9ACC-900C21F4368F}"/>
              </a:ext>
            </a:extLst>
          </p:cNvPr>
          <p:cNvPicPr>
            <a:picLocks noChangeAspect="1"/>
          </p:cNvPicPr>
          <p:nvPr/>
        </p:nvPicPr>
        <p:blipFill>
          <a:blip r:embed="rId2"/>
          <a:stretch>
            <a:fillRect/>
          </a:stretch>
        </p:blipFill>
        <p:spPr>
          <a:xfrm>
            <a:off x="1033162" y="1869982"/>
            <a:ext cx="7781925" cy="4305300"/>
          </a:xfrm>
          <a:prstGeom prst="rect">
            <a:avLst/>
          </a:prstGeom>
        </p:spPr>
      </p:pic>
    </p:spTree>
    <p:extLst>
      <p:ext uri="{BB962C8B-B14F-4D97-AF65-F5344CB8AC3E}">
        <p14:creationId xmlns:p14="http://schemas.microsoft.com/office/powerpoint/2010/main" val="3625817841"/>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43</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636912"/>
            <a:ext cx="5148572" cy="1200329"/>
          </a:xfrm>
          <a:prstGeom prst="rect">
            <a:avLst/>
          </a:prstGeom>
          <a:noFill/>
        </p:spPr>
        <p:txBody>
          <a:bodyPr wrap="square" rtlCol="0">
            <a:spAutoFit/>
          </a:bodyPr>
          <a:lstStyle/>
          <a:p>
            <a:pPr algn="ctr"/>
            <a:r>
              <a:rPr lang="en-US" sz="3600" dirty="0"/>
              <a:t>AIRCRAFT FRAMEWORK</a:t>
            </a:r>
          </a:p>
          <a:p>
            <a:pPr algn="ctr"/>
            <a:r>
              <a:rPr lang="en-US" sz="3600" dirty="0"/>
              <a:t>DISCIPLINES</a:t>
            </a:r>
          </a:p>
        </p:txBody>
      </p:sp>
    </p:spTree>
    <p:extLst>
      <p:ext uri="{BB962C8B-B14F-4D97-AF65-F5344CB8AC3E}">
        <p14:creationId xmlns:p14="http://schemas.microsoft.com/office/powerpoint/2010/main" val="242841500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818754"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pt-BR" dirty="0" err="1"/>
              <a:t>Lift</a:t>
            </a:r>
            <a:r>
              <a:rPr lang="pt-BR" dirty="0"/>
              <a:t> </a:t>
            </a:r>
            <a:r>
              <a:rPr lang="pt-BR" dirty="0" err="1"/>
              <a:t>Distibution</a:t>
            </a:r>
            <a:r>
              <a:rPr lang="pt-BR" dirty="0"/>
              <a:t> </a:t>
            </a:r>
            <a:r>
              <a:rPr lang="pt-BR" dirty="0" err="1"/>
              <a:t>and</a:t>
            </a:r>
            <a:r>
              <a:rPr lang="pt-BR" dirty="0"/>
              <a:t> </a:t>
            </a:r>
            <a:r>
              <a:rPr lang="pt-BR" dirty="0" err="1"/>
              <a:t>Wing</a:t>
            </a:r>
            <a:r>
              <a:rPr lang="pt-BR" dirty="0"/>
              <a:t> </a:t>
            </a:r>
            <a:r>
              <a:rPr lang="pt-BR" dirty="0" err="1"/>
              <a:t>Drag</a:t>
            </a:r>
            <a:r>
              <a:rPr lang="pt-BR" dirty="0"/>
              <a:t> </a:t>
            </a:r>
            <a:r>
              <a:rPr lang="pt-BR" dirty="0" err="1"/>
              <a:t>determined</a:t>
            </a:r>
            <a:r>
              <a:rPr lang="pt-BR" dirty="0"/>
              <a:t> using </a:t>
            </a:r>
            <a:r>
              <a:rPr lang="pt-BR" dirty="0" err="1"/>
              <a:t>Class</a:t>
            </a:r>
            <a:r>
              <a:rPr lang="pt-BR" dirty="0"/>
              <a:t>-III </a:t>
            </a:r>
            <a:r>
              <a:rPr lang="pt-BR" dirty="0" err="1"/>
              <a:t>methodology</a:t>
            </a:r>
            <a:r>
              <a:rPr lang="pt-BR" dirty="0"/>
              <a:t>: </a:t>
            </a:r>
          </a:p>
          <a:p>
            <a:pPr>
              <a:buClr>
                <a:schemeClr val="tx2"/>
              </a:buClr>
            </a:pPr>
            <a:r>
              <a:rPr lang="pt-BR" dirty="0"/>
              <a:t>     Artificial Neural Network (ANN). </a:t>
            </a:r>
          </a:p>
          <a:p>
            <a:pPr marL="285750" indent="-285750">
              <a:buClr>
                <a:schemeClr val="tx2"/>
              </a:buClr>
              <a:buFont typeface="Wingdings" panose="05000000000000000000" pitchFamily="2" charset="2"/>
              <a:buChar char="§"/>
            </a:pP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sp>
        <p:nvSpPr>
          <p:cNvPr id="11" name="Retângulo 10">
            <a:extLst>
              <a:ext uri="{FF2B5EF4-FFF2-40B4-BE49-F238E27FC236}">
                <a16:creationId xmlns:a16="http://schemas.microsoft.com/office/drawing/2014/main" id="{E948716C-6D8B-4F55-AAC3-76F8B5BADA2C}"/>
              </a:ext>
            </a:extLst>
          </p:cNvPr>
          <p:cNvSpPr/>
          <p:nvPr/>
        </p:nvSpPr>
        <p:spPr>
          <a:xfrm>
            <a:off x="964530" y="1680319"/>
            <a:ext cx="7950776" cy="400110"/>
          </a:xfrm>
          <a:prstGeom prst="rect">
            <a:avLst/>
          </a:prstGeom>
        </p:spPr>
        <p:txBody>
          <a:bodyPr wrap="square">
            <a:spAutoFit/>
          </a:bodyPr>
          <a:lstStyle/>
          <a:p>
            <a:r>
              <a:rPr lang="en-US" sz="1000" dirty="0" err="1"/>
              <a:t>Ref:erence</a:t>
            </a:r>
            <a:r>
              <a:rPr lang="en-US" sz="1000" dirty="0"/>
              <a:t>: “Ney R. </a:t>
            </a:r>
            <a:r>
              <a:rPr lang="en-US" sz="1000" dirty="0" err="1"/>
              <a:t>Secco</a:t>
            </a:r>
            <a:r>
              <a:rPr lang="en-US" sz="1000" dirty="0"/>
              <a:t> and Bento S. Mattos. "Artificial Neural Networks Applied to Airplane Design", 53rd AIAA Aerospace Sciences Meeting, AIAA SciTech Forum, (AIAA 2015-1013)”</a:t>
            </a:r>
          </a:p>
        </p:txBody>
      </p:sp>
      <p:sp>
        <p:nvSpPr>
          <p:cNvPr id="13" name="Retângulo 12">
            <a:extLst>
              <a:ext uri="{FF2B5EF4-FFF2-40B4-BE49-F238E27FC236}">
                <a16:creationId xmlns:a16="http://schemas.microsoft.com/office/drawing/2014/main" id="{B78BAA25-1230-481C-8F70-5867688CDEB6}"/>
              </a:ext>
            </a:extLst>
          </p:cNvPr>
          <p:cNvSpPr/>
          <p:nvPr/>
        </p:nvSpPr>
        <p:spPr>
          <a:xfrm>
            <a:off x="569911" y="2098040"/>
            <a:ext cx="5453538" cy="3970318"/>
          </a:xfrm>
          <a:prstGeom prst="rect">
            <a:avLst/>
          </a:prstGeom>
        </p:spPr>
        <p:txBody>
          <a:bodyPr wrap="square">
            <a:spAutoFit/>
          </a:bodyPr>
          <a:lstStyle/>
          <a:p>
            <a:pPr marL="742950" lvl="1" indent="-285750">
              <a:buClr>
                <a:schemeClr val="tx2"/>
              </a:buClr>
              <a:buFont typeface="Wingdings" panose="05000000000000000000" pitchFamily="2" charset="2"/>
              <a:buChar char="§"/>
            </a:pPr>
            <a:r>
              <a:rPr lang="pt-BR" sz="1600" dirty="0" err="1"/>
              <a:t>Multi</a:t>
            </a:r>
            <a:r>
              <a:rPr lang="pt-BR" sz="1600" dirty="0"/>
              <a:t> </a:t>
            </a:r>
            <a:r>
              <a:rPr lang="pt-BR" sz="1600" dirty="0" err="1"/>
              <a:t>Layer</a:t>
            </a:r>
            <a:r>
              <a:rPr lang="pt-BR" sz="1600" dirty="0"/>
              <a:t> </a:t>
            </a:r>
            <a:r>
              <a:rPr lang="pt-BR" sz="1600" dirty="0" err="1"/>
              <a:t>Neuron</a:t>
            </a:r>
            <a:r>
              <a:rPr lang="pt-BR" sz="1600" dirty="0"/>
              <a:t> Network: 3 </a:t>
            </a:r>
            <a:r>
              <a:rPr lang="pt-BR" sz="1600" dirty="0" err="1"/>
              <a:t>layers</a:t>
            </a:r>
            <a:r>
              <a:rPr lang="pt-BR" sz="1600" dirty="0"/>
              <a:t> (50-50-1) , </a:t>
            </a:r>
            <a:r>
              <a:rPr lang="pt-BR" sz="1600" dirty="0" err="1"/>
              <a:t>feed</a:t>
            </a:r>
            <a:r>
              <a:rPr lang="pt-BR" sz="1600" dirty="0"/>
              <a:t> </a:t>
            </a:r>
            <a:r>
              <a:rPr lang="pt-BR" sz="1600" dirty="0" err="1"/>
              <a:t>forward</a:t>
            </a:r>
            <a:r>
              <a:rPr lang="pt-BR" sz="1600" dirty="0"/>
              <a:t>;</a:t>
            </a:r>
          </a:p>
          <a:p>
            <a:pPr marL="742950" lvl="1" indent="-285750">
              <a:buClr>
                <a:schemeClr val="tx2"/>
              </a:buClr>
              <a:buFont typeface="Wingdings" panose="05000000000000000000" pitchFamily="2" charset="2"/>
              <a:buChar char="§"/>
            </a:pPr>
            <a:r>
              <a:rPr lang="pt-BR" sz="1600" dirty="0" err="1"/>
              <a:t>Hyperbolic</a:t>
            </a:r>
            <a:r>
              <a:rPr lang="pt-BR" sz="1600" dirty="0"/>
              <a:t> </a:t>
            </a:r>
            <a:r>
              <a:rPr lang="pt-BR" sz="1600" dirty="0" err="1"/>
              <a:t>transfer</a:t>
            </a:r>
            <a:r>
              <a:rPr lang="pt-BR" sz="1600" dirty="0"/>
              <a:t> </a:t>
            </a:r>
            <a:r>
              <a:rPr lang="pt-BR" sz="1600" dirty="0" err="1"/>
              <a:t>function</a:t>
            </a:r>
            <a:r>
              <a:rPr lang="pt-BR" sz="1600" dirty="0"/>
              <a:t>;</a:t>
            </a:r>
          </a:p>
          <a:p>
            <a:pPr marL="742950" lvl="1"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a:t>ANN training: </a:t>
            </a:r>
          </a:p>
          <a:p>
            <a:pPr marL="1200150" lvl="2" indent="-285750">
              <a:buClr>
                <a:schemeClr val="tx2"/>
              </a:buClr>
              <a:buFont typeface="Wingdings" panose="05000000000000000000" pitchFamily="2" charset="2"/>
              <a:buChar char="§"/>
            </a:pPr>
            <a:r>
              <a:rPr lang="pt-BR" sz="1600" dirty="0"/>
              <a:t>100,000 </a:t>
            </a:r>
            <a:r>
              <a:rPr lang="pt-BR" sz="1600" dirty="0" err="1"/>
              <a:t>configurations</a:t>
            </a:r>
            <a:r>
              <a:rPr lang="pt-BR" sz="1600" dirty="0"/>
              <a:t> </a:t>
            </a:r>
            <a:r>
              <a:rPr lang="pt-BR" sz="1600" dirty="0" err="1"/>
              <a:t>database</a:t>
            </a:r>
            <a:r>
              <a:rPr lang="pt-BR" sz="1600" dirty="0"/>
              <a:t>; </a:t>
            </a:r>
          </a:p>
          <a:p>
            <a:pPr marL="1200150" lvl="2" indent="-285750">
              <a:buClr>
                <a:schemeClr val="tx2"/>
              </a:buClr>
              <a:buFont typeface="Wingdings" panose="05000000000000000000" pitchFamily="2" charset="2"/>
              <a:buChar char="§"/>
            </a:pPr>
            <a:r>
              <a:rPr lang="pt-BR" sz="1600" dirty="0"/>
              <a:t>Back </a:t>
            </a:r>
            <a:r>
              <a:rPr lang="pt-BR" sz="1600" dirty="0" err="1"/>
              <a:t>propagation</a:t>
            </a:r>
            <a:r>
              <a:rPr lang="pt-BR" sz="1600" dirty="0"/>
              <a:t> </a:t>
            </a:r>
            <a:r>
              <a:rPr lang="pt-BR" sz="1600" dirty="0" err="1"/>
              <a:t>algorithm</a:t>
            </a:r>
            <a:r>
              <a:rPr lang="pt-BR" sz="1600" dirty="0"/>
              <a:t>; </a:t>
            </a:r>
          </a:p>
          <a:p>
            <a:pPr marL="1200150" lvl="2" indent="-285750">
              <a:buClr>
                <a:schemeClr val="tx2"/>
              </a:buClr>
              <a:buFont typeface="Wingdings" panose="05000000000000000000" pitchFamily="2" charset="2"/>
              <a:buChar char="§"/>
            </a:pPr>
            <a:r>
              <a:rPr lang="pt-BR" sz="1600" dirty="0" err="1"/>
              <a:t>Full</a:t>
            </a:r>
            <a:r>
              <a:rPr lang="pt-BR" sz="1600" dirty="0"/>
              <a:t> </a:t>
            </a:r>
            <a:r>
              <a:rPr lang="pt-BR" sz="1600" dirty="0" err="1"/>
              <a:t>potential</a:t>
            </a:r>
            <a:r>
              <a:rPr lang="pt-BR" sz="1600" dirty="0"/>
              <a:t> </a:t>
            </a:r>
            <a:r>
              <a:rPr lang="pt-BR" sz="1600" dirty="0" err="1"/>
              <a:t>code</a:t>
            </a:r>
            <a:r>
              <a:rPr lang="pt-BR" sz="1600" dirty="0"/>
              <a:t> </a:t>
            </a:r>
            <a:r>
              <a:rPr lang="pt-BR" sz="1600" dirty="0" err="1"/>
              <a:t>used</a:t>
            </a:r>
            <a:r>
              <a:rPr lang="pt-BR" sz="1600" dirty="0"/>
              <a:t> </a:t>
            </a:r>
            <a:r>
              <a:rPr lang="pt-BR" sz="1600" dirty="0" err="1"/>
              <a:t>on</a:t>
            </a:r>
            <a:r>
              <a:rPr lang="pt-BR" sz="1600" dirty="0"/>
              <a:t> </a:t>
            </a:r>
            <a:r>
              <a:rPr lang="pt-BR" sz="1600" dirty="0" err="1"/>
              <a:t>aerodynamic</a:t>
            </a:r>
            <a:r>
              <a:rPr lang="pt-BR" sz="1600" dirty="0"/>
              <a:t> </a:t>
            </a:r>
            <a:r>
              <a:rPr lang="pt-BR" sz="1600" dirty="0" err="1"/>
              <a:t>evaluations</a:t>
            </a:r>
            <a:r>
              <a:rPr lang="pt-BR" sz="1600" dirty="0"/>
              <a:t> (BLWF2.8).</a:t>
            </a:r>
          </a:p>
          <a:p>
            <a:pPr marL="1200150" lvl="2"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err="1"/>
              <a:t>Airfoil</a:t>
            </a:r>
            <a:r>
              <a:rPr lang="pt-BR" sz="1600" dirty="0"/>
              <a:t> </a:t>
            </a:r>
            <a:r>
              <a:rPr lang="pt-BR" sz="1600" dirty="0" err="1"/>
              <a:t>geomectric</a:t>
            </a:r>
            <a:r>
              <a:rPr lang="pt-BR" sz="1600" dirty="0"/>
              <a:t> </a:t>
            </a:r>
            <a:r>
              <a:rPr lang="pt-BR" sz="1600" dirty="0" err="1"/>
              <a:t>parameters</a:t>
            </a:r>
            <a:r>
              <a:rPr lang="pt-BR" sz="1600" dirty="0"/>
              <a:t> for </a:t>
            </a:r>
            <a:r>
              <a:rPr lang="pt-BR" sz="1600" dirty="0" err="1"/>
              <a:t>tip,root</a:t>
            </a:r>
            <a:r>
              <a:rPr lang="pt-BR" sz="1600" dirty="0"/>
              <a:t> </a:t>
            </a:r>
            <a:r>
              <a:rPr lang="pt-BR" sz="1600" dirty="0" err="1"/>
              <a:t>and</a:t>
            </a:r>
            <a:r>
              <a:rPr lang="pt-BR" sz="1600" dirty="0"/>
              <a:t> </a:t>
            </a:r>
            <a:r>
              <a:rPr lang="pt-BR" sz="1600" dirty="0" err="1"/>
              <a:t>kink</a:t>
            </a:r>
            <a:r>
              <a:rPr lang="pt-BR" sz="1600" dirty="0"/>
              <a:t>.</a:t>
            </a:r>
          </a:p>
          <a:p>
            <a:pPr marL="742950" lvl="1" indent="-285750">
              <a:buClr>
                <a:schemeClr val="tx2"/>
              </a:buClr>
              <a:buFont typeface="Wingdings" panose="05000000000000000000" pitchFamily="2" charset="2"/>
              <a:buChar char="§"/>
            </a:pPr>
            <a:r>
              <a:rPr lang="pt-BR" sz="1600" dirty="0" err="1"/>
              <a:t>Sobieczky</a:t>
            </a:r>
            <a:r>
              <a:rPr lang="pt-BR" sz="1600" dirty="0"/>
              <a:t> </a:t>
            </a:r>
            <a:r>
              <a:rPr lang="pt-BR" sz="1600" dirty="0" err="1"/>
              <a:t>Polynomial</a:t>
            </a:r>
            <a:r>
              <a:rPr lang="pt-BR" sz="1600" dirty="0"/>
              <a:t> </a:t>
            </a:r>
            <a:r>
              <a:rPr lang="pt-BR" sz="1600" dirty="0" err="1"/>
              <a:t>parametrization</a:t>
            </a:r>
            <a:r>
              <a:rPr lang="pt-BR" sz="1600" dirty="0"/>
              <a:t>.</a:t>
            </a:r>
          </a:p>
          <a:p>
            <a:pPr marL="1200150" lvl="2" indent="-285750">
              <a:buClr>
                <a:schemeClr val="tx2"/>
              </a:buClr>
              <a:buFont typeface="Wingdings" panose="05000000000000000000" pitchFamily="2" charset="2"/>
              <a:buChar char="§"/>
            </a:pPr>
            <a:r>
              <a:rPr lang="pt-BR" sz="1600" dirty="0" err="1"/>
              <a:t>Parameters</a:t>
            </a:r>
            <a:r>
              <a:rPr lang="pt-BR" sz="1600" dirty="0"/>
              <a:t>: r0, t/</a:t>
            </a:r>
            <a:r>
              <a:rPr lang="pt-BR" sz="1600" dirty="0" err="1"/>
              <a:t>cmax</a:t>
            </a:r>
            <a:r>
              <a:rPr lang="pt-BR" sz="1600" dirty="0"/>
              <a:t>, </a:t>
            </a:r>
            <a:r>
              <a:rPr lang="pt-BR" sz="1600" dirty="0" err="1"/>
              <a:t>phi,X_tcmax</a:t>
            </a:r>
            <a:r>
              <a:rPr lang="pt-BR" sz="1600" dirty="0"/>
              <a:t>, </a:t>
            </a:r>
            <a:r>
              <a:rPr lang="pt-BR" sz="1600" dirty="0" err="1"/>
              <a:t>theta</a:t>
            </a:r>
            <a:r>
              <a:rPr lang="pt-BR" sz="1600" dirty="0"/>
              <a:t>, </a:t>
            </a:r>
            <a:r>
              <a:rPr lang="pt-BR" sz="1600" dirty="0" err="1"/>
              <a:t>epsilon</a:t>
            </a:r>
            <a:r>
              <a:rPr lang="pt-BR" sz="1600" dirty="0"/>
              <a:t>, </a:t>
            </a:r>
            <a:r>
              <a:rPr lang="pt-BR" sz="1600" dirty="0" err="1"/>
              <a:t>Ycmax</a:t>
            </a:r>
            <a:r>
              <a:rPr lang="pt-BR" sz="1600" dirty="0"/>
              <a:t>, </a:t>
            </a:r>
            <a:r>
              <a:rPr lang="pt-BR" sz="1600" dirty="0" err="1"/>
              <a:t>Yctcmax</a:t>
            </a:r>
            <a:r>
              <a:rPr lang="pt-BR" sz="1600" dirty="0"/>
              <a:t>, </a:t>
            </a:r>
            <a:r>
              <a:rPr lang="pt-BR" sz="1600" dirty="0" err="1"/>
              <a:t>X_Ycmax</a:t>
            </a:r>
            <a:r>
              <a:rPr lang="pt-BR" sz="1600" dirty="0"/>
              <a:t>.</a:t>
            </a:r>
          </a:p>
          <a:p>
            <a:pPr marL="1200150" lvl="2" indent="-285750">
              <a:buClr>
                <a:schemeClr val="tx2"/>
              </a:buClr>
              <a:buFont typeface="Wingdings" panose="05000000000000000000" pitchFamily="2" charset="2"/>
              <a:buChar char="§"/>
            </a:pPr>
            <a:endParaRPr lang="pt-BR" sz="1400" dirty="0"/>
          </a:p>
          <a:p>
            <a:pPr lvl="2">
              <a:buClr>
                <a:schemeClr val="tx2"/>
              </a:buClr>
            </a:pPr>
            <a:endParaRPr lang="pt-BR" sz="1400" dirty="0"/>
          </a:p>
        </p:txBody>
      </p:sp>
      <p:pic>
        <p:nvPicPr>
          <p:cNvPr id="2" name="Imagem 1">
            <a:extLst>
              <a:ext uri="{FF2B5EF4-FFF2-40B4-BE49-F238E27FC236}">
                <a16:creationId xmlns:a16="http://schemas.microsoft.com/office/drawing/2014/main" id="{525D0119-976F-4299-8BAF-66A3D35C781E}"/>
              </a:ext>
            </a:extLst>
          </p:cNvPr>
          <p:cNvPicPr>
            <a:picLocks noChangeAspect="1"/>
          </p:cNvPicPr>
          <p:nvPr/>
        </p:nvPicPr>
        <p:blipFill>
          <a:blip r:embed="rId2"/>
          <a:stretch>
            <a:fillRect/>
          </a:stretch>
        </p:blipFill>
        <p:spPr>
          <a:xfrm>
            <a:off x="5940152" y="3840468"/>
            <a:ext cx="2899048" cy="2176411"/>
          </a:xfrm>
          <a:prstGeom prst="rect">
            <a:avLst/>
          </a:prstGeom>
        </p:spPr>
      </p:pic>
      <p:pic>
        <p:nvPicPr>
          <p:cNvPr id="4" name="Imagem 3">
            <a:extLst>
              <a:ext uri="{FF2B5EF4-FFF2-40B4-BE49-F238E27FC236}">
                <a16:creationId xmlns:a16="http://schemas.microsoft.com/office/drawing/2014/main" id="{8C54A264-C3FC-4074-81F9-3882F2A9CC0B}"/>
              </a:ext>
            </a:extLst>
          </p:cNvPr>
          <p:cNvPicPr>
            <a:picLocks noChangeAspect="1"/>
          </p:cNvPicPr>
          <p:nvPr/>
        </p:nvPicPr>
        <p:blipFill>
          <a:blip r:embed="rId3"/>
          <a:stretch>
            <a:fillRect/>
          </a:stretch>
        </p:blipFill>
        <p:spPr>
          <a:xfrm>
            <a:off x="6066857" y="2098040"/>
            <a:ext cx="2639823" cy="1618178"/>
          </a:xfrm>
          <a:prstGeom prst="rect">
            <a:avLst/>
          </a:prstGeom>
        </p:spPr>
      </p:pic>
    </p:spTree>
    <p:extLst>
      <p:ext uri="{BB962C8B-B14F-4D97-AF65-F5344CB8AC3E}">
        <p14:creationId xmlns:p14="http://schemas.microsoft.com/office/powerpoint/2010/main" val="360882841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260203"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To verification of the accuracy of the ANN prediction, some analyses of drag divergence was </a:t>
            </a:r>
            <a:r>
              <a:rPr lang="pt-BR" dirty="0"/>
              <a:t>performed using </a:t>
            </a:r>
            <a:r>
              <a:rPr lang="en-US" dirty="0"/>
              <a:t>two airplane configurations, which were not used in the training phase.</a:t>
            </a: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pic>
        <p:nvPicPr>
          <p:cNvPr id="12" name="Imagem 11">
            <a:extLst>
              <a:ext uri="{FF2B5EF4-FFF2-40B4-BE49-F238E27FC236}">
                <a16:creationId xmlns:a16="http://schemas.microsoft.com/office/drawing/2014/main" id="{E56DCB1F-F38B-4D6E-8A42-61093B2FDCD3}"/>
              </a:ext>
            </a:extLst>
          </p:cNvPr>
          <p:cNvPicPr/>
          <p:nvPr/>
        </p:nvPicPr>
        <p:blipFill>
          <a:blip r:embed="rId2" cstate="email">
            <a:grayscl/>
            <a:extLst>
              <a:ext uri="{28A0092B-C50C-407E-A947-70E740481C1C}">
                <a14:useLocalDpi xmlns:a14="http://schemas.microsoft.com/office/drawing/2010/main" val="0"/>
              </a:ext>
            </a:extLst>
          </a:blip>
          <a:srcRect/>
          <a:stretch>
            <a:fillRect/>
          </a:stretch>
        </p:blipFill>
        <p:spPr bwMode="auto">
          <a:xfrm>
            <a:off x="938217" y="2140360"/>
            <a:ext cx="4193030" cy="2669634"/>
          </a:xfrm>
          <a:prstGeom prst="rect">
            <a:avLst/>
          </a:prstGeom>
          <a:noFill/>
        </p:spPr>
      </p:pic>
      <p:pic>
        <p:nvPicPr>
          <p:cNvPr id="8" name="Imagem 7">
            <a:extLst>
              <a:ext uri="{FF2B5EF4-FFF2-40B4-BE49-F238E27FC236}">
                <a16:creationId xmlns:a16="http://schemas.microsoft.com/office/drawing/2014/main" id="{FB706CD4-F0AE-4E3C-BF0E-13F75FC7E317}"/>
              </a:ext>
            </a:extLst>
          </p:cNvPr>
          <p:cNvPicPr>
            <a:picLocks noChangeAspect="1"/>
          </p:cNvPicPr>
          <p:nvPr/>
        </p:nvPicPr>
        <p:blipFill>
          <a:blip r:embed="rId3"/>
          <a:stretch>
            <a:fillRect/>
          </a:stretch>
        </p:blipFill>
        <p:spPr>
          <a:xfrm>
            <a:off x="5131247" y="1824346"/>
            <a:ext cx="3836281" cy="1388630"/>
          </a:xfrm>
          <a:prstGeom prst="rect">
            <a:avLst/>
          </a:prstGeom>
        </p:spPr>
      </p:pic>
      <p:sp>
        <p:nvSpPr>
          <p:cNvPr id="14" name="Retângulo 13">
            <a:extLst>
              <a:ext uri="{FF2B5EF4-FFF2-40B4-BE49-F238E27FC236}">
                <a16:creationId xmlns:a16="http://schemas.microsoft.com/office/drawing/2014/main" id="{A2617E58-0D2D-44EB-ACCA-461C133DF176}"/>
              </a:ext>
            </a:extLst>
          </p:cNvPr>
          <p:cNvSpPr/>
          <p:nvPr/>
        </p:nvSpPr>
        <p:spPr>
          <a:xfrm>
            <a:off x="655103" y="5121507"/>
            <a:ext cx="8260203" cy="923330"/>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The Critical Section Method was adopted for  the estimation of clean wing maximum lift coefﬁcient. For this, a full potential works in conjunction with the XFOIL </a:t>
            </a:r>
            <a:r>
              <a:rPr lang="en-US"/>
              <a:t>panel code.</a:t>
            </a:r>
            <a:endParaRPr lang="pt-BR" dirty="0"/>
          </a:p>
        </p:txBody>
      </p:sp>
      <p:pic>
        <p:nvPicPr>
          <p:cNvPr id="16" name="Imagem 15">
            <a:extLst>
              <a:ext uri="{FF2B5EF4-FFF2-40B4-BE49-F238E27FC236}">
                <a16:creationId xmlns:a16="http://schemas.microsoft.com/office/drawing/2014/main" id="{81DAFF98-59B7-4103-9D0F-80E6719F437C}"/>
              </a:ext>
            </a:extLst>
          </p:cNvPr>
          <p:cNvPicPr>
            <a:picLocks noChangeAspect="1"/>
          </p:cNvPicPr>
          <p:nvPr/>
        </p:nvPicPr>
        <p:blipFill>
          <a:blip r:embed="rId4"/>
          <a:stretch>
            <a:fillRect/>
          </a:stretch>
        </p:blipFill>
        <p:spPr>
          <a:xfrm>
            <a:off x="5698343" y="3096501"/>
            <a:ext cx="2702088" cy="2025006"/>
          </a:xfrm>
          <a:prstGeom prst="rect">
            <a:avLst/>
          </a:prstGeom>
        </p:spPr>
      </p:pic>
    </p:spTree>
    <p:extLst>
      <p:ext uri="{BB962C8B-B14F-4D97-AF65-F5344CB8AC3E}">
        <p14:creationId xmlns:p14="http://schemas.microsoft.com/office/powerpoint/2010/main" val="643031215"/>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46</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3960440" cy="400110"/>
          </a:xfrm>
          <a:prstGeom prst="rect">
            <a:avLst/>
          </a:prstGeom>
          <a:noFill/>
        </p:spPr>
        <p:txBody>
          <a:bodyPr wrap="square" rtlCol="0">
            <a:spAutoFit/>
          </a:bodyPr>
          <a:lstStyle/>
          <a:p>
            <a:r>
              <a:rPr lang="pt-BR" sz="2000" dirty="0" err="1"/>
              <a:t>Propulsion</a:t>
            </a:r>
            <a:r>
              <a:rPr lang="pt-BR" sz="2000" dirty="0"/>
              <a:t> </a:t>
            </a:r>
          </a:p>
        </p:txBody>
      </p:sp>
      <p:sp>
        <p:nvSpPr>
          <p:cNvPr id="11" name="Rectangle 6">
            <a:extLst>
              <a:ext uri="{FF2B5EF4-FFF2-40B4-BE49-F238E27FC236}">
                <a16:creationId xmlns:a16="http://schemas.microsoft.com/office/drawing/2014/main" id="{7BD2B60C-C52E-4462-B1C8-E68DD4695147}"/>
              </a:ext>
            </a:extLst>
          </p:cNvPr>
          <p:cNvSpPr/>
          <p:nvPr/>
        </p:nvSpPr>
        <p:spPr>
          <a:xfrm>
            <a:off x="763703" y="1562658"/>
            <a:ext cx="8207545" cy="526297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600" dirty="0"/>
              <a:t>Based on the thermodynamic model proposed by Benson (1995), developed for turbojet and turbofan engines. It is adapted from open source code developed by NASA Glenn Research Center; </a:t>
            </a:r>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en-US" sz="1600" dirty="0"/>
              <a:t>Two steps are built in constructed in the module: the design step is where all engine characteristics are raised at a given design point (a cruise condition with 98% throttle setting) and an analysis module, where it is possible to calculate the engine thrust and fuel flow rate from the geometric characteristics obtained in the design step. </a:t>
            </a:r>
          </a:p>
          <a:p>
            <a:pPr marL="285750" indent="-285750">
              <a:buClr>
                <a:schemeClr val="tx2"/>
              </a:buClr>
              <a:buFont typeface="Wingdings" panose="05000000000000000000" pitchFamily="2" charset="2"/>
              <a:buChar char="§"/>
            </a:pPr>
            <a:r>
              <a:rPr lang="en-US" sz="1600" dirty="0"/>
              <a:t>An updated version containing compressor efficiency obtained from a compressor map modeled with radial basis function from MATLAB® was implemented in the airplane calculator but was not employed in the present design simulations;</a:t>
            </a:r>
          </a:p>
          <a:p>
            <a:pPr marL="285750" indent="-285750">
              <a:buClr>
                <a:schemeClr val="tx2"/>
              </a:buClr>
              <a:buFont typeface="Wingdings" panose="05000000000000000000" pitchFamily="2" charset="2"/>
              <a:buChar char="§"/>
            </a:pPr>
            <a:r>
              <a:rPr lang="en-US" sz="1600" dirty="0"/>
              <a:t>Calculated engine parameters are used in the Noise Check Module.</a:t>
            </a:r>
            <a:endParaRPr lang="pt-BR" sz="1600" dirty="0"/>
          </a:p>
          <a:p>
            <a:pPr lvl="1">
              <a:buClr>
                <a:schemeClr val="tx2"/>
              </a:buClr>
            </a:pPr>
            <a:endParaRPr lang="pt-BR" sz="1600" dirty="0">
              <a:hlinkClick r:id="" action="ppaction://noaction"/>
            </a:endParaRPr>
          </a:p>
          <a:p>
            <a:pPr>
              <a:buClr>
                <a:schemeClr val="tx2"/>
              </a:buClr>
            </a:pPr>
            <a:endParaRPr lang="pt-BR" sz="1600" dirty="0"/>
          </a:p>
        </p:txBody>
      </p:sp>
      <p:sp>
        <p:nvSpPr>
          <p:cNvPr id="4" name="Retângulo 3">
            <a:extLst>
              <a:ext uri="{FF2B5EF4-FFF2-40B4-BE49-F238E27FC236}">
                <a16:creationId xmlns:a16="http://schemas.microsoft.com/office/drawing/2014/main" id="{09633AE9-C03A-42DE-8304-A7B4C1B71E58}"/>
              </a:ext>
            </a:extLst>
          </p:cNvPr>
          <p:cNvSpPr/>
          <p:nvPr/>
        </p:nvSpPr>
        <p:spPr>
          <a:xfrm>
            <a:off x="763703" y="1131368"/>
            <a:ext cx="8173396" cy="461665"/>
          </a:xfrm>
          <a:prstGeom prst="rect">
            <a:avLst/>
          </a:prstGeom>
        </p:spPr>
        <p:txBody>
          <a:bodyPr wrap="square">
            <a:spAutoFit/>
          </a:bodyPr>
          <a:lstStyle/>
          <a:p>
            <a:r>
              <a:rPr lang="en-US" sz="1200" i="1" dirty="0"/>
              <a:t>T. Benson, "An interactive educational tool for turbojet engines," in 31st AIAA Joint Propulsion Conference and Exhibit, San Diego, 1995. </a:t>
            </a:r>
          </a:p>
        </p:txBody>
      </p:sp>
      <p:pic>
        <p:nvPicPr>
          <p:cNvPr id="5" name="Imagem 4">
            <a:extLst>
              <a:ext uri="{FF2B5EF4-FFF2-40B4-BE49-F238E27FC236}">
                <a16:creationId xmlns:a16="http://schemas.microsoft.com/office/drawing/2014/main" id="{63FC310C-5E13-41CE-9928-77DD8446437C}"/>
              </a:ext>
            </a:extLst>
          </p:cNvPr>
          <p:cNvPicPr>
            <a:picLocks noChangeAspect="1"/>
          </p:cNvPicPr>
          <p:nvPr/>
        </p:nvPicPr>
        <p:blipFill>
          <a:blip r:embed="rId2"/>
          <a:stretch>
            <a:fillRect/>
          </a:stretch>
        </p:blipFill>
        <p:spPr>
          <a:xfrm>
            <a:off x="977840" y="2308867"/>
            <a:ext cx="5191586" cy="1901144"/>
          </a:xfrm>
          <a:prstGeom prst="rect">
            <a:avLst/>
          </a:prstGeom>
        </p:spPr>
      </p:pic>
      <p:pic>
        <p:nvPicPr>
          <p:cNvPr id="22" name="Imagem 21">
            <a:extLst>
              <a:ext uri="{FF2B5EF4-FFF2-40B4-BE49-F238E27FC236}">
                <a16:creationId xmlns:a16="http://schemas.microsoft.com/office/drawing/2014/main" id="{3077BD60-1208-4B7B-BC67-57F510512933}"/>
              </a:ext>
            </a:extLst>
          </p:cNvPr>
          <p:cNvPicPr/>
          <p:nvPr/>
        </p:nvPicPr>
        <p:blipFill>
          <a:blip r:embed="rId3" cstate="email">
            <a:extLst>
              <a:ext uri="{28A0092B-C50C-407E-A947-70E740481C1C}">
                <a14:useLocalDpi xmlns:a14="http://schemas.microsoft.com/office/drawing/2010/main" val="0"/>
              </a:ext>
            </a:extLst>
          </a:blip>
          <a:srcRect t="4172"/>
          <a:stretch>
            <a:fillRect/>
          </a:stretch>
        </p:blipFill>
        <p:spPr bwMode="auto">
          <a:xfrm>
            <a:off x="6374636" y="2258465"/>
            <a:ext cx="2530308" cy="1950870"/>
          </a:xfrm>
          <a:prstGeom prst="rect">
            <a:avLst/>
          </a:prstGeom>
          <a:noFill/>
        </p:spPr>
      </p:pic>
    </p:spTree>
    <p:extLst>
      <p:ext uri="{BB962C8B-B14F-4D97-AF65-F5344CB8AC3E}">
        <p14:creationId xmlns:p14="http://schemas.microsoft.com/office/powerpoint/2010/main" val="280324085"/>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4616130" cy="400110"/>
          </a:xfrm>
          <a:prstGeom prst="rect">
            <a:avLst/>
          </a:prstGeom>
          <a:noFill/>
        </p:spPr>
        <p:txBody>
          <a:bodyPr wrap="square" rtlCol="0">
            <a:spAutoFit/>
          </a:bodyPr>
          <a:lstStyle/>
          <a:p>
            <a:r>
              <a:rPr lang="pt-BR" sz="2000" dirty="0" err="1"/>
              <a:t>Propulsion</a:t>
            </a:r>
            <a:r>
              <a:rPr lang="pt-BR" sz="2000" dirty="0"/>
              <a:t> - Engine Weight Estimation  </a:t>
            </a:r>
          </a:p>
        </p:txBody>
      </p:sp>
      <p:sp>
        <p:nvSpPr>
          <p:cNvPr id="11" name="Rectangle 6">
            <a:extLst>
              <a:ext uri="{FF2B5EF4-FFF2-40B4-BE49-F238E27FC236}">
                <a16:creationId xmlns:a16="http://schemas.microsoft.com/office/drawing/2014/main" id="{7BD2B60C-C52E-4462-B1C8-E68DD4695147}"/>
              </a:ext>
            </a:extLst>
          </p:cNvPr>
          <p:cNvSpPr/>
          <p:nvPr/>
        </p:nvSpPr>
        <p:spPr>
          <a:xfrm>
            <a:off x="685686" y="1153032"/>
            <a:ext cx="8207545" cy="317009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400" dirty="0"/>
              <a:t>Most of the engine weight estimation methods used in academy are derived from Reymer’s empirical formulae [52] , based on data from first and second-generation jet engines.</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Thus, a new method for turbofan engines weight estimation (applicable the aircraft loaded in the databases) is proposed for this study, according to: </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lgn="just">
              <a:buClr>
                <a:schemeClr val="tx2"/>
              </a:buClr>
              <a:buFont typeface="Wingdings" panose="05000000000000000000" pitchFamily="2" charset="2"/>
              <a:buChar char="§"/>
            </a:pPr>
            <a:r>
              <a:rPr lang="en-US" sz="1400" dirty="0"/>
              <a:t>The coefficients and exponents of such equation are obtained by an optimization using a genetic algorithm The objective is the minimization of the square mean error of known engine weights, elaborated from a database comprised of over 20 engines, which embraced a large variety of turbofan engines</a:t>
            </a:r>
          </a:p>
          <a:p>
            <a:pPr lvl="1">
              <a:buClr>
                <a:schemeClr val="tx2"/>
              </a:buClr>
            </a:pPr>
            <a:endParaRPr lang="pt-BR" sz="1600" dirty="0">
              <a:hlinkClick r:id="" action="ppaction://noaction"/>
            </a:endParaRPr>
          </a:p>
          <a:p>
            <a:pPr>
              <a:buClr>
                <a:schemeClr val="tx2"/>
              </a:buClr>
            </a:pPr>
            <a:endParaRPr lang="pt-BR" sz="1600" dirty="0"/>
          </a:p>
        </p:txBody>
      </p:sp>
      <p:pic>
        <p:nvPicPr>
          <p:cNvPr id="19" name="Imagem 18">
            <a:extLst>
              <a:ext uri="{FF2B5EF4-FFF2-40B4-BE49-F238E27FC236}">
                <a16:creationId xmlns:a16="http://schemas.microsoft.com/office/drawing/2014/main" id="{DCD27FD5-F940-48AE-AB95-E4D61ED7B5AE}"/>
              </a:ext>
            </a:extLst>
          </p:cNvPr>
          <p:cNvPicPr>
            <a:picLocks noChangeAspect="1"/>
          </p:cNvPicPr>
          <p:nvPr/>
        </p:nvPicPr>
        <p:blipFill>
          <a:blip r:embed="rId2"/>
          <a:stretch>
            <a:fillRect/>
          </a:stretch>
        </p:blipFill>
        <p:spPr>
          <a:xfrm>
            <a:off x="1259632" y="3869256"/>
            <a:ext cx="1957109" cy="2216027"/>
          </a:xfrm>
          <a:prstGeom prst="rect">
            <a:avLst/>
          </a:prstGeom>
        </p:spPr>
      </p:pic>
      <p:pic>
        <p:nvPicPr>
          <p:cNvPr id="20" name="Imagem 19">
            <a:extLst>
              <a:ext uri="{FF2B5EF4-FFF2-40B4-BE49-F238E27FC236}">
                <a16:creationId xmlns:a16="http://schemas.microsoft.com/office/drawing/2014/main" id="{07A145C2-1692-49B5-AADC-85143CF5C995}"/>
              </a:ext>
            </a:extLst>
          </p:cNvPr>
          <p:cNvPicPr>
            <a:picLocks noChangeAspect="1"/>
          </p:cNvPicPr>
          <p:nvPr/>
        </p:nvPicPr>
        <p:blipFill>
          <a:blip r:embed="rId3"/>
          <a:stretch>
            <a:fillRect/>
          </a:stretch>
        </p:blipFill>
        <p:spPr>
          <a:xfrm>
            <a:off x="3995936" y="3841643"/>
            <a:ext cx="1542736" cy="1766682"/>
          </a:xfrm>
          <a:prstGeom prst="rect">
            <a:avLst/>
          </a:prstGeom>
        </p:spPr>
      </p:pic>
      <p:pic>
        <p:nvPicPr>
          <p:cNvPr id="21" name="Imagem 20">
            <a:extLst>
              <a:ext uri="{FF2B5EF4-FFF2-40B4-BE49-F238E27FC236}">
                <a16:creationId xmlns:a16="http://schemas.microsoft.com/office/drawing/2014/main" id="{4D63C2A9-D737-4F98-9DA5-3601837D5AE5}"/>
              </a:ext>
            </a:extLst>
          </p:cNvPr>
          <p:cNvPicPr>
            <a:picLocks noChangeAspect="1"/>
          </p:cNvPicPr>
          <p:nvPr/>
        </p:nvPicPr>
        <p:blipFill>
          <a:blip r:embed="rId4"/>
          <a:stretch>
            <a:fillRect/>
          </a:stretch>
        </p:blipFill>
        <p:spPr>
          <a:xfrm>
            <a:off x="6084168" y="3869256"/>
            <a:ext cx="2440728" cy="2216026"/>
          </a:xfrm>
          <a:prstGeom prst="rect">
            <a:avLst/>
          </a:prstGeom>
        </p:spPr>
      </p:pic>
      <p:pic>
        <p:nvPicPr>
          <p:cNvPr id="2" name="Imagem 1">
            <a:extLst>
              <a:ext uri="{FF2B5EF4-FFF2-40B4-BE49-F238E27FC236}">
                <a16:creationId xmlns:a16="http://schemas.microsoft.com/office/drawing/2014/main" id="{D37D337B-0AE7-41F7-9B11-9AFDE7B227F4}"/>
              </a:ext>
            </a:extLst>
          </p:cNvPr>
          <p:cNvPicPr>
            <a:picLocks noChangeAspect="1"/>
          </p:cNvPicPr>
          <p:nvPr/>
        </p:nvPicPr>
        <p:blipFill>
          <a:blip r:embed="rId5"/>
          <a:stretch>
            <a:fillRect/>
          </a:stretch>
        </p:blipFill>
        <p:spPr>
          <a:xfrm>
            <a:off x="1427250" y="2265250"/>
            <a:ext cx="7001179" cy="847990"/>
          </a:xfrm>
          <a:prstGeom prst="rect">
            <a:avLst/>
          </a:prstGeom>
        </p:spPr>
      </p:pic>
    </p:spTree>
    <p:extLst>
      <p:ext uri="{BB962C8B-B14F-4D97-AF65-F5344CB8AC3E}">
        <p14:creationId xmlns:p14="http://schemas.microsoft.com/office/powerpoint/2010/main" val="2076822085"/>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5480226" cy="477053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Weight of pylons, fuselage, empennage, systems, landing gear and engines are calculated separately using Class II methodology;</a:t>
            </a:r>
          </a:p>
          <a:p>
            <a:pPr marL="285750" indent="-285750" algn="just">
              <a:buClr>
                <a:schemeClr val="tx2"/>
              </a:buClr>
              <a:buFont typeface="Wingdings" panose="05000000000000000000" pitchFamily="2" charset="2"/>
              <a:buChar char="§"/>
            </a:pPr>
            <a:r>
              <a:rPr lang="en-US" sz="1600" dirty="0"/>
              <a:t>Wing weight is calculated by sizing the </a:t>
            </a:r>
            <a:r>
              <a:rPr lang="en-US" sz="1600" dirty="0" err="1"/>
              <a:t>wingbox</a:t>
            </a:r>
            <a:r>
              <a:rPr lang="en-US" sz="1600" dirty="0"/>
              <a:t> to withstand loads calculated with a full potential code in some few maneuvers in the flight envelope; the secondary structure being estimated by empirical method.</a:t>
            </a:r>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pt-BR" sz="1600" dirty="0"/>
              <a:t>MTOW </a:t>
            </a:r>
            <a:r>
              <a:rPr lang="pt-BR" sz="1600" dirty="0" err="1"/>
              <a:t>determined</a:t>
            </a:r>
            <a:r>
              <a:rPr lang="pt-BR" sz="1600" dirty="0"/>
              <a:t> </a:t>
            </a:r>
            <a:r>
              <a:rPr lang="pt-BR" sz="1600" dirty="0" err="1"/>
              <a:t>interactively</a:t>
            </a:r>
            <a:r>
              <a:rPr lang="pt-BR" sz="1600" dirty="0"/>
              <a:t> using </a:t>
            </a:r>
            <a:r>
              <a:rPr lang="pt-BR" sz="1600" dirty="0" err="1"/>
              <a:t>Mission</a:t>
            </a:r>
            <a:r>
              <a:rPr lang="pt-BR" sz="1600" dirty="0"/>
              <a:t> </a:t>
            </a:r>
            <a:r>
              <a:rPr lang="pt-BR" sz="1600" dirty="0" err="1"/>
              <a:t>Analysis</a:t>
            </a:r>
            <a:r>
              <a:rPr lang="pt-BR" sz="1600" dirty="0"/>
              <a:t> module </a:t>
            </a:r>
            <a:r>
              <a:rPr lang="pt-BR" sz="1600" dirty="0" err="1"/>
              <a:t>considering</a:t>
            </a:r>
            <a:r>
              <a:rPr lang="pt-BR" sz="1600" dirty="0"/>
              <a:t> a </a:t>
            </a:r>
            <a:r>
              <a:rPr lang="pt-BR" sz="1600" dirty="0" err="1"/>
              <a:t>selected</a:t>
            </a:r>
            <a:r>
              <a:rPr lang="pt-BR" sz="1600" dirty="0"/>
              <a:t> </a:t>
            </a:r>
            <a:r>
              <a:rPr lang="pt-BR" sz="1600" dirty="0" err="1"/>
              <a:t>operational</a:t>
            </a:r>
            <a:r>
              <a:rPr lang="pt-BR" sz="1600" dirty="0"/>
              <a:t> profile:</a:t>
            </a:r>
          </a:p>
          <a:p>
            <a:pPr marL="742950" lvl="1" indent="-285750">
              <a:buClr>
                <a:schemeClr val="tx2"/>
              </a:buClr>
              <a:buFont typeface="Arial" panose="020B0604020202020204" pitchFamily="34" charset="0"/>
              <a:buChar char="•"/>
            </a:pPr>
            <a:r>
              <a:rPr lang="pt-BR" sz="1600" dirty="0"/>
              <a:t>ISA  conditions, no Wind.</a:t>
            </a:r>
          </a:p>
          <a:p>
            <a:pPr marL="742950" lvl="1" indent="-285750">
              <a:buClr>
                <a:schemeClr val="tx2"/>
              </a:buClr>
              <a:buFont typeface="Arial" panose="020B0604020202020204" pitchFamily="34" charset="0"/>
              <a:buChar char="•"/>
            </a:pPr>
            <a:r>
              <a:rPr lang="pt-BR" sz="1600" dirty="0" err="1"/>
              <a:t>Takeoff</a:t>
            </a:r>
            <a:r>
              <a:rPr lang="pt-BR" sz="1600" dirty="0"/>
              <a:t> </a:t>
            </a:r>
            <a:r>
              <a:rPr lang="pt-BR" sz="1600" dirty="0" err="1"/>
              <a:t>and</a:t>
            </a:r>
            <a:r>
              <a:rPr lang="pt-BR" sz="1600" dirty="0"/>
              <a:t> </a:t>
            </a:r>
            <a:r>
              <a:rPr lang="pt-BR" sz="1600" dirty="0" err="1"/>
              <a:t>Landing</a:t>
            </a:r>
            <a:r>
              <a:rPr lang="pt-BR" sz="1600" dirty="0"/>
              <a:t> </a:t>
            </a:r>
            <a:r>
              <a:rPr lang="pt-BR" sz="1600" dirty="0" err="1"/>
              <a:t>from</a:t>
            </a:r>
            <a:r>
              <a:rPr lang="pt-BR" sz="1600" dirty="0"/>
              <a:t> </a:t>
            </a:r>
            <a:r>
              <a:rPr lang="pt-BR" sz="1600" dirty="0" err="1"/>
              <a:t>Sea</a:t>
            </a:r>
            <a:r>
              <a:rPr lang="pt-BR" sz="1600" dirty="0"/>
              <a:t> </a:t>
            </a:r>
            <a:r>
              <a:rPr lang="pt-BR" sz="1600" dirty="0" err="1"/>
              <a:t>Level</a:t>
            </a:r>
            <a:r>
              <a:rPr lang="pt-BR" sz="1600" dirty="0"/>
              <a:t>.</a:t>
            </a:r>
          </a:p>
          <a:p>
            <a:pPr marL="742950" lvl="1" indent="-285750">
              <a:buClr>
                <a:schemeClr val="tx2"/>
              </a:buClr>
              <a:buFont typeface="Arial" panose="020B0604020202020204" pitchFamily="34" charset="0"/>
              <a:buChar char="•"/>
            </a:pPr>
            <a:r>
              <a:rPr lang="pt-BR" sz="1600" dirty="0" err="1"/>
              <a:t>Payoad</a:t>
            </a:r>
            <a:r>
              <a:rPr lang="pt-BR" sz="1600" dirty="0"/>
              <a:t>: NPAX*PAXWT;</a:t>
            </a:r>
          </a:p>
          <a:p>
            <a:pPr marL="742950" lvl="1" indent="-285750">
              <a:buClr>
                <a:schemeClr val="tx2"/>
              </a:buClr>
              <a:buFont typeface="Arial" panose="020B0604020202020204" pitchFamily="34" charset="0"/>
              <a:buChar char="•"/>
            </a:pPr>
            <a:r>
              <a:rPr lang="pt-BR" sz="1600" dirty="0"/>
              <a:t>Design Range;</a:t>
            </a:r>
          </a:p>
          <a:p>
            <a:pPr marL="742950" lvl="1" indent="-285750">
              <a:buClr>
                <a:schemeClr val="tx2"/>
              </a:buClr>
              <a:buFont typeface="Arial" panose="020B0604020202020204" pitchFamily="34" charset="0"/>
              <a:buChar char="•"/>
            </a:pPr>
            <a:r>
              <a:rPr lang="pt-BR" sz="1600" dirty="0"/>
              <a:t>Alternate </a:t>
            </a:r>
            <a:r>
              <a:rPr lang="pt-BR" sz="1600" dirty="0" err="1"/>
              <a:t>distance</a:t>
            </a:r>
            <a:r>
              <a:rPr lang="pt-BR" sz="1600" dirty="0"/>
              <a:t> (200nm)</a:t>
            </a:r>
          </a:p>
          <a:p>
            <a:pPr marL="742950" lvl="1" indent="-285750">
              <a:buClr>
                <a:schemeClr val="tx2"/>
              </a:buClr>
              <a:buFont typeface="Arial" panose="020B0604020202020204" pitchFamily="34" charset="0"/>
              <a:buChar char="•"/>
            </a:pPr>
            <a:r>
              <a:rPr lang="pt-BR" sz="1600" dirty="0" err="1"/>
              <a:t>Climb</a:t>
            </a:r>
            <a:r>
              <a:rPr lang="pt-BR" sz="1600" dirty="0"/>
              <a:t>, Cruise </a:t>
            </a:r>
            <a:r>
              <a:rPr lang="pt-BR" sz="1600" dirty="0" err="1"/>
              <a:t>and</a:t>
            </a:r>
            <a:r>
              <a:rPr lang="pt-BR" sz="1600" dirty="0"/>
              <a:t> </a:t>
            </a:r>
            <a:r>
              <a:rPr lang="pt-BR" sz="1600" dirty="0" err="1"/>
              <a:t>Descent</a:t>
            </a:r>
            <a:r>
              <a:rPr lang="pt-BR" sz="1600" dirty="0"/>
              <a:t> </a:t>
            </a:r>
            <a:r>
              <a:rPr lang="pt-BR" sz="1600" dirty="0" err="1"/>
              <a:t>speeds</a:t>
            </a:r>
            <a:r>
              <a:rPr lang="pt-BR" sz="1600" dirty="0"/>
              <a:t>:</a:t>
            </a:r>
          </a:p>
          <a:p>
            <a:pPr marL="742950" lvl="1" indent="-285750">
              <a:buClr>
                <a:schemeClr val="tx2"/>
              </a:buClr>
              <a:buFont typeface="Arial" panose="020B0604020202020204" pitchFamily="34" charset="0"/>
              <a:buChar char="•"/>
            </a:pPr>
            <a:r>
              <a:rPr lang="pt-BR" sz="1600" dirty="0"/>
              <a:t>250/280KIAS/Mach 0.78 (</a:t>
            </a:r>
            <a:r>
              <a:rPr lang="pt-BR" sz="1600" dirty="0" err="1"/>
              <a:t>clb</a:t>
            </a:r>
            <a:r>
              <a:rPr lang="pt-BR" sz="1600" dirty="0"/>
              <a:t> </a:t>
            </a:r>
            <a:r>
              <a:rPr lang="pt-BR" sz="1600" dirty="0" err="1"/>
              <a:t>and</a:t>
            </a:r>
            <a:r>
              <a:rPr lang="pt-BR" sz="1600" dirty="0"/>
              <a:t> </a:t>
            </a:r>
            <a:r>
              <a:rPr lang="pt-BR" sz="1600" dirty="0" err="1"/>
              <a:t>des</a:t>
            </a:r>
            <a:r>
              <a:rPr lang="pt-BR" sz="1600" dirty="0"/>
              <a:t>), Max ML/D(</a:t>
            </a:r>
            <a:r>
              <a:rPr lang="pt-BR" sz="1600" dirty="0" err="1"/>
              <a:t>crz</a:t>
            </a:r>
            <a:r>
              <a:rPr lang="pt-BR" sz="1600" dirty="0"/>
              <a:t>).</a:t>
            </a:r>
          </a:p>
          <a:p>
            <a:pPr marL="742950" lvl="1" indent="-285750">
              <a:buClr>
                <a:schemeClr val="tx2"/>
              </a:buClr>
              <a:buFont typeface="Arial" panose="020B0604020202020204" pitchFamily="34" charset="0"/>
              <a:buChar char="•"/>
            </a:pPr>
            <a:r>
              <a:rPr lang="pt-BR" sz="1600" dirty="0" err="1"/>
              <a:t>Optimum</a:t>
            </a:r>
            <a:r>
              <a:rPr lang="pt-BR" sz="1600" dirty="0"/>
              <a:t> Cruise </a:t>
            </a:r>
            <a:r>
              <a:rPr lang="pt-BR" sz="1600" dirty="0" err="1"/>
              <a:t>Alt</a:t>
            </a:r>
            <a:r>
              <a:rPr lang="pt-BR" sz="1600" dirty="0"/>
              <a:t> (</a:t>
            </a:r>
            <a:r>
              <a:rPr lang="pt-BR" sz="1600" dirty="0" err="1"/>
              <a:t>best</a:t>
            </a:r>
            <a:r>
              <a:rPr lang="pt-BR" sz="1600" dirty="0"/>
              <a:t> </a:t>
            </a:r>
            <a:r>
              <a:rPr lang="pt-BR" sz="1600" dirty="0" err="1"/>
              <a:t>specific</a:t>
            </a:r>
            <a:r>
              <a:rPr lang="pt-BR" sz="1600" dirty="0"/>
              <a:t> range, 1.3g buffet </a:t>
            </a:r>
            <a:r>
              <a:rPr lang="pt-BR" sz="1600" dirty="0" err="1"/>
              <a:t>margin</a:t>
            </a:r>
            <a:r>
              <a:rPr lang="pt-BR" sz="1600" dirty="0"/>
              <a:t>).</a:t>
            </a:r>
          </a:p>
        </p:txBody>
      </p:sp>
      <p:pic>
        <p:nvPicPr>
          <p:cNvPr id="4" name="Imagem 3">
            <a:extLst>
              <a:ext uri="{FF2B5EF4-FFF2-40B4-BE49-F238E27FC236}">
                <a16:creationId xmlns:a16="http://schemas.microsoft.com/office/drawing/2014/main" id="{0BF6B8BD-2DF8-4870-ADB7-0FA125D9CD0F}"/>
              </a:ext>
            </a:extLst>
          </p:cNvPr>
          <p:cNvPicPr>
            <a:picLocks noChangeAspect="1"/>
          </p:cNvPicPr>
          <p:nvPr/>
        </p:nvPicPr>
        <p:blipFill>
          <a:blip r:embed="rId2"/>
          <a:stretch>
            <a:fillRect/>
          </a:stretch>
        </p:blipFill>
        <p:spPr>
          <a:xfrm>
            <a:off x="6417377" y="1214945"/>
            <a:ext cx="2726623" cy="4367510"/>
          </a:xfrm>
          <a:prstGeom prst="rect">
            <a:avLst/>
          </a:prstGeom>
        </p:spPr>
      </p:pic>
      <p:sp>
        <p:nvSpPr>
          <p:cNvPr id="8" name="CaixaDeTexto 7">
            <a:extLst>
              <a:ext uri="{FF2B5EF4-FFF2-40B4-BE49-F238E27FC236}">
                <a16:creationId xmlns:a16="http://schemas.microsoft.com/office/drawing/2014/main" id="{CE855DE1-6FDE-4FCD-B291-94C27EFDA993}"/>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spTree>
    <p:extLst>
      <p:ext uri="{BB962C8B-B14F-4D97-AF65-F5344CB8AC3E}">
        <p14:creationId xmlns:p14="http://schemas.microsoft.com/office/powerpoint/2010/main" val="191249807"/>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pic>
        <p:nvPicPr>
          <p:cNvPr id="8" name="Imagem 7">
            <a:extLst>
              <a:ext uri="{FF2B5EF4-FFF2-40B4-BE49-F238E27FC236}">
                <a16:creationId xmlns:a16="http://schemas.microsoft.com/office/drawing/2014/main" id="{17B8EEFD-CF36-434D-8388-F41F2255A90B}"/>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15616" y="1301265"/>
            <a:ext cx="7488832" cy="4518524"/>
          </a:xfrm>
          <a:prstGeom prst="rect">
            <a:avLst/>
          </a:prstGeom>
          <a:noFill/>
          <a:ln>
            <a:noFill/>
          </a:ln>
        </p:spPr>
      </p:pic>
    </p:spTree>
    <p:extLst>
      <p:ext uri="{BB962C8B-B14F-4D97-AF65-F5344CB8AC3E}">
        <p14:creationId xmlns:p14="http://schemas.microsoft.com/office/powerpoint/2010/main" val="1632000914"/>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5</a:t>
            </a:fld>
            <a:endParaRPr kumimoji="0" lang="pt-BR" dirty="0"/>
          </a:p>
        </p:txBody>
      </p:sp>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750982" y="980516"/>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Objectives vs. Aircraft Parameters</a:t>
            </a:r>
          </a:p>
        </p:txBody>
      </p:sp>
      <p:sp>
        <p:nvSpPr>
          <p:cNvPr id="8" name="AutoShape 3">
            <a:extLst>
              <a:ext uri="{FF2B5EF4-FFF2-40B4-BE49-F238E27FC236}">
                <a16:creationId xmlns:a16="http://schemas.microsoft.com/office/drawing/2014/main" id="{365FFB72-FE29-4DE2-AA76-86B80254B8DC}"/>
              </a:ext>
            </a:extLst>
          </p:cNvPr>
          <p:cNvSpPr>
            <a:spLocks noChangeAspect="1" noChangeArrowheads="1" noTextEdit="1"/>
          </p:cNvSpPr>
          <p:nvPr/>
        </p:nvSpPr>
        <p:spPr bwMode="auto">
          <a:xfrm>
            <a:off x="1042988" y="2492375"/>
            <a:ext cx="7215187" cy="3394075"/>
          </a:xfrm>
          <a:prstGeom prst="rect">
            <a:avLst/>
          </a:prstGeom>
          <a:noFill/>
          <a:ln w="31750">
            <a:noFill/>
            <a:miter lim="800000"/>
            <a:headEnd/>
            <a:tailEnd/>
          </a:ln>
        </p:spPr>
        <p:txBody>
          <a:bodyPr/>
          <a:lstStyle/>
          <a:p>
            <a:endParaRPr lang="en-US"/>
          </a:p>
        </p:txBody>
      </p:sp>
      <p:sp>
        <p:nvSpPr>
          <p:cNvPr id="10" name="Text Box 4">
            <a:extLst>
              <a:ext uri="{FF2B5EF4-FFF2-40B4-BE49-F238E27FC236}">
                <a16:creationId xmlns:a16="http://schemas.microsoft.com/office/drawing/2014/main" id="{5775A3A2-F119-4A3E-B0A3-7F6C44297016}"/>
              </a:ext>
            </a:extLst>
          </p:cNvPr>
          <p:cNvSpPr txBox="1">
            <a:spLocks noChangeArrowheads="1"/>
          </p:cNvSpPr>
          <p:nvPr/>
        </p:nvSpPr>
        <p:spPr bwMode="auto">
          <a:xfrm>
            <a:off x="1330593" y="2482260"/>
            <a:ext cx="2503228" cy="1628402"/>
          </a:xfrm>
          <a:prstGeom prst="rect">
            <a:avLst/>
          </a:prstGeom>
          <a:solidFill>
            <a:srgbClr val="92D050"/>
          </a:solidFill>
          <a:ln w="31750" algn="ctr">
            <a:solidFill>
              <a:srgbClr val="000000"/>
            </a:solidFill>
            <a:miter lim="800000"/>
            <a:headEnd/>
            <a:tailEnd/>
          </a:ln>
        </p:spPr>
        <p:txBody>
          <a:bodyPr/>
          <a:lstStyle/>
          <a:p>
            <a:pPr algn="ctr" eaLnBrk="0" hangingPunct="0"/>
            <a:r>
              <a:rPr lang="en-US" sz="1400" b="1" i="0" dirty="0"/>
              <a:t>Passenger Comfort</a:t>
            </a:r>
          </a:p>
          <a:p>
            <a:pPr algn="ctr" eaLnBrk="0" hangingPunct="0"/>
            <a:r>
              <a:rPr lang="en-US" sz="1400" b="1" i="0" dirty="0"/>
              <a:t>+</a:t>
            </a:r>
          </a:p>
          <a:p>
            <a:pPr algn="ctr" eaLnBrk="0" hangingPunct="0"/>
            <a:r>
              <a:rPr lang="en-US" sz="1400" b="1" i="0" dirty="0"/>
              <a:t>Field Performance</a:t>
            </a:r>
          </a:p>
          <a:p>
            <a:pPr algn="ctr" eaLnBrk="0" hangingPunct="0"/>
            <a:r>
              <a:rPr lang="en-US" sz="1400" b="1" i="0" dirty="0"/>
              <a:t>+</a:t>
            </a:r>
          </a:p>
          <a:p>
            <a:pPr algn="ctr" eaLnBrk="0" hangingPunct="0"/>
            <a:r>
              <a:rPr lang="en-US" sz="1400" b="1" i="0" dirty="0"/>
              <a:t>Range</a:t>
            </a:r>
          </a:p>
          <a:p>
            <a:pPr algn="ctr" eaLnBrk="0" hangingPunct="0"/>
            <a:r>
              <a:rPr lang="en-US" sz="1400" b="1" i="0" dirty="0"/>
              <a:t>+</a:t>
            </a:r>
          </a:p>
          <a:p>
            <a:pPr algn="ctr" eaLnBrk="0" hangingPunct="0"/>
            <a:r>
              <a:rPr lang="en-US" sz="1400" b="1" i="0" dirty="0"/>
              <a:t>Remained requirements</a:t>
            </a:r>
          </a:p>
        </p:txBody>
      </p:sp>
      <p:sp>
        <p:nvSpPr>
          <p:cNvPr id="11" name="Line 5">
            <a:extLst>
              <a:ext uri="{FF2B5EF4-FFF2-40B4-BE49-F238E27FC236}">
                <a16:creationId xmlns:a16="http://schemas.microsoft.com/office/drawing/2014/main" id="{6FE7B6D4-CF32-4642-B2AC-8F80DA8F18E4}"/>
              </a:ext>
            </a:extLst>
          </p:cNvPr>
          <p:cNvSpPr>
            <a:spLocks noChangeShapeType="1"/>
          </p:cNvSpPr>
          <p:nvPr/>
        </p:nvSpPr>
        <p:spPr bwMode="auto">
          <a:xfrm>
            <a:off x="2582208" y="4110662"/>
            <a:ext cx="818" cy="543806"/>
          </a:xfrm>
          <a:prstGeom prst="line">
            <a:avLst/>
          </a:prstGeom>
          <a:noFill/>
          <a:ln w="31750">
            <a:solidFill>
              <a:srgbClr val="000000"/>
            </a:solidFill>
            <a:round/>
            <a:headEnd/>
            <a:tailEnd type="triangle" w="lg" len="lg"/>
          </a:ln>
        </p:spPr>
        <p:txBody>
          <a:bodyPr/>
          <a:lstStyle/>
          <a:p>
            <a:endParaRPr lang="en-US"/>
          </a:p>
        </p:txBody>
      </p:sp>
      <p:sp>
        <p:nvSpPr>
          <p:cNvPr id="12" name="Text Box 6">
            <a:extLst>
              <a:ext uri="{FF2B5EF4-FFF2-40B4-BE49-F238E27FC236}">
                <a16:creationId xmlns:a16="http://schemas.microsoft.com/office/drawing/2014/main" id="{0E5BF33F-1E66-4AF9-93EE-C2CDF689A5D4}"/>
              </a:ext>
            </a:extLst>
          </p:cNvPr>
          <p:cNvSpPr txBox="1">
            <a:spLocks noChangeArrowheads="1"/>
          </p:cNvSpPr>
          <p:nvPr/>
        </p:nvSpPr>
        <p:spPr bwMode="auto">
          <a:xfrm>
            <a:off x="4864563" y="3504549"/>
            <a:ext cx="1030741" cy="335341"/>
          </a:xfrm>
          <a:prstGeom prst="rect">
            <a:avLst/>
          </a:prstGeom>
          <a:solidFill>
            <a:schemeClr val="accent2">
              <a:lumMod val="75000"/>
            </a:schemeClr>
          </a:solidFill>
          <a:ln w="31750">
            <a:solidFill>
              <a:srgbClr val="000000"/>
            </a:solidFill>
            <a:miter lim="800000"/>
            <a:headEnd/>
            <a:tailEnd/>
          </a:ln>
        </p:spPr>
        <p:txBody>
          <a:bodyPr/>
          <a:lstStyle/>
          <a:p>
            <a:pPr algn="ctr" eaLnBrk="0" hangingPunct="0">
              <a:spcBef>
                <a:spcPts val="600"/>
              </a:spcBef>
              <a:spcAft>
                <a:spcPts val="600"/>
              </a:spcAft>
            </a:pPr>
            <a:r>
              <a:rPr lang="pt-BR" sz="1600" b="1" i="0" dirty="0">
                <a:solidFill>
                  <a:schemeClr val="bg1"/>
                </a:solidFill>
              </a:rPr>
              <a:t>DOC</a:t>
            </a:r>
          </a:p>
        </p:txBody>
      </p:sp>
      <p:sp>
        <p:nvSpPr>
          <p:cNvPr id="13" name="Line 7">
            <a:extLst>
              <a:ext uri="{FF2B5EF4-FFF2-40B4-BE49-F238E27FC236}">
                <a16:creationId xmlns:a16="http://schemas.microsoft.com/office/drawing/2014/main" id="{2BC9EE91-ACA9-47ED-9F62-C321C3706962}"/>
              </a:ext>
            </a:extLst>
          </p:cNvPr>
          <p:cNvSpPr>
            <a:spLocks noChangeShapeType="1"/>
          </p:cNvSpPr>
          <p:nvPr/>
        </p:nvSpPr>
        <p:spPr bwMode="auto">
          <a:xfrm>
            <a:off x="5379115" y="3839890"/>
            <a:ext cx="818" cy="814578"/>
          </a:xfrm>
          <a:prstGeom prst="line">
            <a:avLst/>
          </a:prstGeom>
          <a:noFill/>
          <a:ln w="31750">
            <a:solidFill>
              <a:srgbClr val="000000"/>
            </a:solidFill>
            <a:round/>
            <a:headEnd/>
            <a:tailEnd type="triangle" w="lg" len="lg"/>
          </a:ln>
        </p:spPr>
        <p:txBody>
          <a:bodyPr/>
          <a:lstStyle/>
          <a:p>
            <a:endParaRPr lang="en-US"/>
          </a:p>
        </p:txBody>
      </p:sp>
      <p:sp>
        <p:nvSpPr>
          <p:cNvPr id="14" name="Line 8">
            <a:extLst>
              <a:ext uri="{FF2B5EF4-FFF2-40B4-BE49-F238E27FC236}">
                <a16:creationId xmlns:a16="http://schemas.microsoft.com/office/drawing/2014/main" id="{EF3C419E-9399-4296-A22F-E87895EC1B31}"/>
              </a:ext>
            </a:extLst>
          </p:cNvPr>
          <p:cNvSpPr>
            <a:spLocks noChangeShapeType="1"/>
          </p:cNvSpPr>
          <p:nvPr/>
        </p:nvSpPr>
        <p:spPr bwMode="auto">
          <a:xfrm>
            <a:off x="2582208" y="4654468"/>
            <a:ext cx="2797726" cy="754"/>
          </a:xfrm>
          <a:prstGeom prst="line">
            <a:avLst/>
          </a:prstGeom>
          <a:noFill/>
          <a:ln w="31750">
            <a:solidFill>
              <a:srgbClr val="000000"/>
            </a:solidFill>
            <a:round/>
            <a:headEnd/>
            <a:tailEnd/>
          </a:ln>
        </p:spPr>
        <p:txBody>
          <a:bodyPr/>
          <a:lstStyle/>
          <a:p>
            <a:endParaRPr lang="en-US"/>
          </a:p>
        </p:txBody>
      </p:sp>
      <p:grpSp>
        <p:nvGrpSpPr>
          <p:cNvPr id="15" name="Group 9">
            <a:extLst>
              <a:ext uri="{FF2B5EF4-FFF2-40B4-BE49-F238E27FC236}">
                <a16:creationId xmlns:a16="http://schemas.microsoft.com/office/drawing/2014/main" id="{679DA716-C500-49E5-9B5B-5E34D48F2957}"/>
              </a:ext>
            </a:extLst>
          </p:cNvPr>
          <p:cNvGrpSpPr>
            <a:grpSpLocks/>
          </p:cNvGrpSpPr>
          <p:nvPr/>
        </p:nvGrpSpPr>
        <p:grpSpPr bwMode="auto">
          <a:xfrm>
            <a:off x="2996140" y="4654468"/>
            <a:ext cx="837682" cy="407289"/>
            <a:chOff x="4103" y="8804"/>
            <a:chExt cx="1024" cy="540"/>
          </a:xfrm>
        </p:grpSpPr>
        <p:sp>
          <p:nvSpPr>
            <p:cNvPr id="16" name="AutoShape 10">
              <a:extLst>
                <a:ext uri="{FF2B5EF4-FFF2-40B4-BE49-F238E27FC236}">
                  <a16:creationId xmlns:a16="http://schemas.microsoft.com/office/drawing/2014/main" id="{8746BE94-7168-477B-946A-B39BA0D6D161}"/>
                </a:ext>
              </a:extLst>
            </p:cNvPr>
            <p:cNvSpPr>
              <a:spLocks noChangeArrowheads="1"/>
            </p:cNvSpPr>
            <p:nvPr/>
          </p:nvSpPr>
          <p:spPr bwMode="auto">
            <a:xfrm>
              <a:off x="4386" y="8804"/>
              <a:ext cx="539" cy="360"/>
            </a:xfrm>
            <a:prstGeom prst="triangle">
              <a:avLst>
                <a:gd name="adj" fmla="val 50000"/>
              </a:avLst>
            </a:prstGeom>
            <a:solidFill>
              <a:srgbClr val="FFFFFF"/>
            </a:solidFill>
            <a:ln w="31750">
              <a:solidFill>
                <a:srgbClr val="000000"/>
              </a:solidFill>
              <a:miter lim="800000"/>
              <a:headEnd/>
              <a:tailEnd/>
            </a:ln>
          </p:spPr>
          <p:txBody>
            <a:bodyPr/>
            <a:lstStyle/>
            <a:p>
              <a:endParaRPr lang="en-US"/>
            </a:p>
          </p:txBody>
        </p:sp>
        <p:sp>
          <p:nvSpPr>
            <p:cNvPr id="17" name="Line 11">
              <a:extLst>
                <a:ext uri="{FF2B5EF4-FFF2-40B4-BE49-F238E27FC236}">
                  <a16:creationId xmlns:a16="http://schemas.microsoft.com/office/drawing/2014/main" id="{72E1D878-0F34-4AAE-9BBB-54D8F94E89D5}"/>
                </a:ext>
              </a:extLst>
            </p:cNvPr>
            <p:cNvSpPr>
              <a:spLocks noChangeShapeType="1"/>
            </p:cNvSpPr>
            <p:nvPr/>
          </p:nvSpPr>
          <p:spPr bwMode="auto">
            <a:xfrm flipH="1">
              <a:off x="4103" y="9164"/>
              <a:ext cx="180" cy="180"/>
            </a:xfrm>
            <a:prstGeom prst="line">
              <a:avLst/>
            </a:prstGeom>
            <a:noFill/>
            <a:ln w="31750">
              <a:solidFill>
                <a:srgbClr val="000000"/>
              </a:solidFill>
              <a:round/>
              <a:headEnd/>
              <a:tailEnd/>
            </a:ln>
          </p:spPr>
          <p:txBody>
            <a:bodyPr/>
            <a:lstStyle/>
            <a:p>
              <a:endParaRPr lang="en-US"/>
            </a:p>
          </p:txBody>
        </p:sp>
        <p:sp>
          <p:nvSpPr>
            <p:cNvPr id="18" name="Line 12">
              <a:extLst>
                <a:ext uri="{FF2B5EF4-FFF2-40B4-BE49-F238E27FC236}">
                  <a16:creationId xmlns:a16="http://schemas.microsoft.com/office/drawing/2014/main" id="{F5767116-1181-4BCD-8C7A-79FA38D9356A}"/>
                </a:ext>
              </a:extLst>
            </p:cNvPr>
            <p:cNvSpPr>
              <a:spLocks noChangeShapeType="1"/>
            </p:cNvSpPr>
            <p:nvPr/>
          </p:nvSpPr>
          <p:spPr bwMode="auto">
            <a:xfrm flipH="1">
              <a:off x="4384" y="9164"/>
              <a:ext cx="180" cy="180"/>
            </a:xfrm>
            <a:prstGeom prst="line">
              <a:avLst/>
            </a:prstGeom>
            <a:noFill/>
            <a:ln w="31750">
              <a:solidFill>
                <a:srgbClr val="000000"/>
              </a:solidFill>
              <a:round/>
              <a:headEnd/>
              <a:tailEnd/>
            </a:ln>
          </p:spPr>
          <p:txBody>
            <a:bodyPr/>
            <a:lstStyle/>
            <a:p>
              <a:endParaRPr lang="en-US"/>
            </a:p>
          </p:txBody>
        </p:sp>
        <p:sp>
          <p:nvSpPr>
            <p:cNvPr id="19" name="Line 13">
              <a:extLst>
                <a:ext uri="{FF2B5EF4-FFF2-40B4-BE49-F238E27FC236}">
                  <a16:creationId xmlns:a16="http://schemas.microsoft.com/office/drawing/2014/main" id="{72E8739B-ED31-41CC-9E2B-FD73D3479D48}"/>
                </a:ext>
              </a:extLst>
            </p:cNvPr>
            <p:cNvSpPr>
              <a:spLocks noChangeShapeType="1"/>
            </p:cNvSpPr>
            <p:nvPr/>
          </p:nvSpPr>
          <p:spPr bwMode="auto">
            <a:xfrm flipH="1">
              <a:off x="4665" y="9164"/>
              <a:ext cx="180" cy="180"/>
            </a:xfrm>
            <a:prstGeom prst="line">
              <a:avLst/>
            </a:prstGeom>
            <a:noFill/>
            <a:ln w="31750">
              <a:solidFill>
                <a:srgbClr val="000000"/>
              </a:solidFill>
              <a:round/>
              <a:headEnd/>
              <a:tailEnd/>
            </a:ln>
          </p:spPr>
          <p:txBody>
            <a:bodyPr/>
            <a:lstStyle/>
            <a:p>
              <a:endParaRPr lang="en-US"/>
            </a:p>
          </p:txBody>
        </p:sp>
        <p:sp>
          <p:nvSpPr>
            <p:cNvPr id="20" name="Line 14">
              <a:extLst>
                <a:ext uri="{FF2B5EF4-FFF2-40B4-BE49-F238E27FC236}">
                  <a16:creationId xmlns:a16="http://schemas.microsoft.com/office/drawing/2014/main" id="{FC8D9B51-A345-4811-8E1C-A1FACDDA1FA3}"/>
                </a:ext>
              </a:extLst>
            </p:cNvPr>
            <p:cNvSpPr>
              <a:spLocks noChangeShapeType="1"/>
            </p:cNvSpPr>
            <p:nvPr/>
          </p:nvSpPr>
          <p:spPr bwMode="auto">
            <a:xfrm flipH="1">
              <a:off x="4947" y="9164"/>
              <a:ext cx="180" cy="180"/>
            </a:xfrm>
            <a:prstGeom prst="line">
              <a:avLst/>
            </a:prstGeom>
            <a:noFill/>
            <a:ln w="31750">
              <a:solidFill>
                <a:srgbClr val="000000"/>
              </a:solidFill>
              <a:round/>
              <a:headEnd/>
              <a:tailEnd/>
            </a:ln>
          </p:spPr>
          <p:txBody>
            <a:bodyPr/>
            <a:lstStyle/>
            <a:p>
              <a:endParaRPr lang="en-US"/>
            </a:p>
          </p:txBody>
        </p:sp>
        <p:sp>
          <p:nvSpPr>
            <p:cNvPr id="21" name="Line 15">
              <a:extLst>
                <a:ext uri="{FF2B5EF4-FFF2-40B4-BE49-F238E27FC236}">
                  <a16:creationId xmlns:a16="http://schemas.microsoft.com/office/drawing/2014/main" id="{26F05CCE-6249-4504-9E21-3D6AD484E0F8}"/>
                </a:ext>
              </a:extLst>
            </p:cNvPr>
            <p:cNvSpPr>
              <a:spLocks noChangeShapeType="1"/>
            </p:cNvSpPr>
            <p:nvPr/>
          </p:nvSpPr>
          <p:spPr bwMode="auto">
            <a:xfrm>
              <a:off x="4227" y="9164"/>
              <a:ext cx="900" cy="1"/>
            </a:xfrm>
            <a:prstGeom prst="line">
              <a:avLst/>
            </a:prstGeom>
            <a:noFill/>
            <a:ln w="31750">
              <a:solidFill>
                <a:srgbClr val="000000"/>
              </a:solidFill>
              <a:round/>
              <a:headEnd/>
              <a:tailEnd/>
            </a:ln>
          </p:spPr>
          <p:txBody>
            <a:bodyPr/>
            <a:lstStyle/>
            <a:p>
              <a:endParaRPr lang="en-US"/>
            </a:p>
          </p:txBody>
        </p:sp>
      </p:grpSp>
      <p:sp>
        <p:nvSpPr>
          <p:cNvPr id="22" name="AutoShape 16">
            <a:extLst>
              <a:ext uri="{FF2B5EF4-FFF2-40B4-BE49-F238E27FC236}">
                <a16:creationId xmlns:a16="http://schemas.microsoft.com/office/drawing/2014/main" id="{4C81BE84-9652-4C15-ACA7-114558FDD53D}"/>
              </a:ext>
            </a:extLst>
          </p:cNvPr>
          <p:cNvSpPr>
            <a:spLocks/>
          </p:cNvSpPr>
          <p:nvPr/>
        </p:nvSpPr>
        <p:spPr bwMode="auto">
          <a:xfrm>
            <a:off x="6042552" y="2346497"/>
            <a:ext cx="147249" cy="2579497"/>
          </a:xfrm>
          <a:prstGeom prst="rightBrace">
            <a:avLst>
              <a:gd name="adj1" fmla="val 158333"/>
              <a:gd name="adj2" fmla="val 50000"/>
            </a:avLst>
          </a:prstGeom>
          <a:noFill/>
          <a:ln w="31750">
            <a:solidFill>
              <a:srgbClr val="000000"/>
            </a:solidFill>
            <a:round/>
            <a:headEnd/>
            <a:tailEnd/>
          </a:ln>
        </p:spPr>
        <p:txBody>
          <a:bodyPr/>
          <a:lstStyle/>
          <a:p>
            <a:endParaRPr lang="en-US"/>
          </a:p>
        </p:txBody>
      </p:sp>
      <p:sp>
        <p:nvSpPr>
          <p:cNvPr id="23" name="Text Box 17">
            <a:extLst>
              <a:ext uri="{FF2B5EF4-FFF2-40B4-BE49-F238E27FC236}">
                <a16:creationId xmlns:a16="http://schemas.microsoft.com/office/drawing/2014/main" id="{109E463D-ADE5-41D7-8D18-DFC4A62B58B7}"/>
              </a:ext>
            </a:extLst>
          </p:cNvPr>
          <p:cNvSpPr txBox="1">
            <a:spLocks noChangeArrowheads="1"/>
          </p:cNvSpPr>
          <p:nvPr/>
        </p:nvSpPr>
        <p:spPr bwMode="auto">
          <a:xfrm>
            <a:off x="6436771" y="3087034"/>
            <a:ext cx="1711325" cy="774705"/>
          </a:xfrm>
          <a:prstGeom prst="rect">
            <a:avLst/>
          </a:prstGeom>
          <a:solidFill>
            <a:schemeClr val="accent1">
              <a:lumMod val="50000"/>
            </a:schemeClr>
          </a:solidFill>
          <a:ln w="9525">
            <a:solidFill>
              <a:schemeClr val="tx2">
                <a:lumMod val="60000"/>
                <a:lumOff val="40000"/>
              </a:schemeClr>
            </a:solidFill>
            <a:miter lim="800000"/>
            <a:headEnd/>
            <a:tailEnd/>
          </a:ln>
          <a:effectLst>
            <a:outerShdw blurRad="50800" dist="38100" dir="5400000" algn="t" rotWithShape="0">
              <a:prstClr val="black">
                <a:alpha val="40000"/>
              </a:prstClr>
            </a:outerShdw>
          </a:effectLst>
        </p:spPr>
        <p:txBody>
          <a:bodyPr/>
          <a:lstStyle/>
          <a:p>
            <a:pPr algn="ctr" eaLnBrk="0" hangingPunct="0"/>
            <a:r>
              <a:rPr lang="en-US" sz="1400" b="1" i="0">
                <a:solidFill>
                  <a:schemeClr val="bg1"/>
                </a:solidFill>
              </a:rPr>
              <a:t>Best valued product for the market </a:t>
            </a:r>
          </a:p>
        </p:txBody>
      </p:sp>
      <p:sp>
        <p:nvSpPr>
          <p:cNvPr id="24" name="Rectangle 13">
            <a:extLst>
              <a:ext uri="{FF2B5EF4-FFF2-40B4-BE49-F238E27FC236}">
                <a16:creationId xmlns:a16="http://schemas.microsoft.com/office/drawing/2014/main" id="{15E6C49D-3B51-470A-AD72-2B372421DDE7}"/>
              </a:ext>
            </a:extLst>
          </p:cNvPr>
          <p:cNvSpPr txBox="1">
            <a:spLocks noChangeArrowheads="1"/>
          </p:cNvSpPr>
          <p:nvPr/>
        </p:nvSpPr>
        <p:spPr>
          <a:xfrm>
            <a:off x="878793" y="1898507"/>
            <a:ext cx="7772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endParaRPr>
          </a:p>
        </p:txBody>
      </p:sp>
    </p:spTree>
    <p:extLst>
      <p:ext uri="{BB962C8B-B14F-4D97-AF65-F5344CB8AC3E}">
        <p14:creationId xmlns:p14="http://schemas.microsoft.com/office/powerpoint/2010/main" val="399026090"/>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50</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a:t>
            </a:r>
            <a:r>
              <a:rPr lang="pt-BR" sz="2000" dirty="0" err="1"/>
              <a:t>Fuselage</a:t>
            </a:r>
            <a:r>
              <a:rPr lang="pt-BR" sz="2000" dirty="0"/>
              <a:t> </a:t>
            </a:r>
            <a:r>
              <a:rPr lang="pt-BR" sz="2000" dirty="0" err="1"/>
              <a:t>Sizing</a:t>
            </a:r>
            <a:endParaRPr lang="pt-BR" sz="2000" dirty="0"/>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8000506"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MATLAB® code was developed to design the cross section of the passenger cabin. </a:t>
            </a:r>
          </a:p>
          <a:p>
            <a:pPr marL="285750" indent="-285750" algn="just">
              <a:buClr>
                <a:schemeClr val="tx2"/>
              </a:buClr>
              <a:buFont typeface="Wingdings" panose="05000000000000000000" pitchFamily="2" charset="2"/>
              <a:buChar char="§"/>
            </a:pPr>
            <a:r>
              <a:rPr lang="en-US" sz="1600" dirty="0"/>
              <a:t>A considerable sort of cargo containers can be incorporated into the configuration. The code has input such as seat width, aisle width, cabin height and other considered important to the fuselage sizing.</a:t>
            </a:r>
          </a:p>
        </p:txBody>
      </p:sp>
      <p:pic>
        <p:nvPicPr>
          <p:cNvPr id="8" name="Imagem 7">
            <a:extLst>
              <a:ext uri="{FF2B5EF4-FFF2-40B4-BE49-F238E27FC236}">
                <a16:creationId xmlns:a16="http://schemas.microsoft.com/office/drawing/2014/main" id="{4BBC2593-759F-44DD-BCF1-92C4117F635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2219694" y="2360686"/>
            <a:ext cx="5016602" cy="3732610"/>
          </a:xfrm>
          <a:prstGeom prst="rect">
            <a:avLst/>
          </a:prstGeom>
        </p:spPr>
      </p:pic>
    </p:spTree>
    <p:extLst>
      <p:ext uri="{BB962C8B-B14F-4D97-AF65-F5344CB8AC3E}">
        <p14:creationId xmlns:p14="http://schemas.microsoft.com/office/powerpoint/2010/main" val="1438226030"/>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Tail Sizing</a:t>
            </a:r>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815882"/>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methodology based on static stability and controllability criteria was then elaborated and integrated into a MATLAB® application conceived for airplane design;</a:t>
            </a:r>
          </a:p>
          <a:p>
            <a:pPr marL="285750" indent="-285750" algn="just">
              <a:buClr>
                <a:schemeClr val="tx2"/>
              </a:buClr>
              <a:buFont typeface="Wingdings" panose="05000000000000000000" pitchFamily="2" charset="2"/>
              <a:buChar char="§"/>
            </a:pPr>
            <a:r>
              <a:rPr lang="en-US" sz="1600" dirty="0"/>
              <a:t>The VT area is obtained by taking the larger area from that calculated employing both criteria, while the HT area is obtained with integration of the two criteria. The permissible areas of emphasis are located between the straight lines from the controllability and the stability requirement minus the degree of stability;</a:t>
            </a:r>
          </a:p>
          <a:p>
            <a:pPr marL="285750" indent="-285750" algn="just">
              <a:buClr>
                <a:schemeClr val="tx2"/>
              </a:buClr>
              <a:buFont typeface="Wingdings" panose="05000000000000000000" pitchFamily="2" charset="2"/>
              <a:buChar char="§"/>
            </a:pPr>
            <a:r>
              <a:rPr lang="en-US" sz="1600" dirty="0"/>
              <a:t>Engine failure at takeoff considered on VT design (FAR 25.149);</a:t>
            </a:r>
          </a:p>
        </p:txBody>
      </p:sp>
      <p:pic>
        <p:nvPicPr>
          <p:cNvPr id="11" name="Grafik 30">
            <a:extLst>
              <a:ext uri="{FF2B5EF4-FFF2-40B4-BE49-F238E27FC236}">
                <a16:creationId xmlns:a16="http://schemas.microsoft.com/office/drawing/2014/main" id="{7773E29E-1BBB-4F54-861D-78EE7135F5FA}"/>
              </a:ext>
            </a:extLst>
          </p:cNvPr>
          <p:cNvPicPr/>
          <p:nvPr/>
        </p:nvPicPr>
        <p:blipFill rotWithShape="1">
          <a:blip r:embed="rId2"/>
          <a:srcRect t="3992"/>
          <a:stretch/>
        </p:blipFill>
        <p:spPr bwMode="auto">
          <a:xfrm>
            <a:off x="899592" y="3141908"/>
            <a:ext cx="2984602" cy="2172869"/>
          </a:xfrm>
          <a:prstGeom prst="rect">
            <a:avLst/>
          </a:prstGeom>
          <a:ln>
            <a:noFill/>
          </a:ln>
          <a:extLst>
            <a:ext uri="{53640926-AAD7-44D8-BBD7-CCE9431645EC}">
              <a14:shadowObscured xmlns:a14="http://schemas.microsoft.com/office/drawing/2010/main"/>
            </a:ext>
          </a:extLst>
        </p:spPr>
      </p:pic>
      <p:sp>
        <p:nvSpPr>
          <p:cNvPr id="2" name="Retângulo 1">
            <a:extLst>
              <a:ext uri="{FF2B5EF4-FFF2-40B4-BE49-F238E27FC236}">
                <a16:creationId xmlns:a16="http://schemas.microsoft.com/office/drawing/2014/main" id="{028240C7-34F8-4A3D-92FE-80A68DDF33CD}"/>
              </a:ext>
            </a:extLst>
          </p:cNvPr>
          <p:cNvSpPr/>
          <p:nvPr/>
        </p:nvSpPr>
        <p:spPr>
          <a:xfrm>
            <a:off x="611560" y="5553678"/>
            <a:ext cx="8532440" cy="58477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that are needed for the calculation of HT and VT areas were obtained with the AVL code from MIT.</a:t>
            </a:r>
          </a:p>
        </p:txBody>
      </p:sp>
    </p:spTree>
    <p:extLst>
      <p:ext uri="{BB962C8B-B14F-4D97-AF65-F5344CB8AC3E}">
        <p14:creationId xmlns:p14="http://schemas.microsoft.com/office/powerpoint/2010/main" val="4010350224"/>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a:t>Weight Estimation – CG </a:t>
            </a:r>
            <a:r>
              <a:rPr lang="pt-BR" sz="2000" dirty="0" err="1"/>
              <a:t>location</a:t>
            </a:r>
            <a:endParaRPr lang="pt-BR" sz="2000" dirty="0"/>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75432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Incorporation of a more sophisticated methodology for the </a:t>
            </a:r>
            <a:r>
              <a:rPr lang="en-US" dirty="0" err="1"/>
              <a:t>tailplane</a:t>
            </a:r>
            <a:r>
              <a:rPr lang="en-US" dirty="0"/>
              <a:t> sizing poses a more complex task in the interactive process for MTOW calculation;</a:t>
            </a:r>
          </a:p>
          <a:p>
            <a:pPr marL="285750" indent="-285750" algn="just">
              <a:buClr>
                <a:schemeClr val="tx2"/>
              </a:buClr>
              <a:buFont typeface="Wingdings" panose="05000000000000000000" pitchFamily="2" charset="2"/>
              <a:buChar char="§"/>
            </a:pPr>
            <a:r>
              <a:rPr lang="en-US" dirty="0"/>
              <a:t>The determination of the cg location is needed not only for the </a:t>
            </a:r>
            <a:r>
              <a:rPr lang="en-US" dirty="0" err="1"/>
              <a:t>tailplane</a:t>
            </a:r>
            <a:r>
              <a:rPr lang="en-US" dirty="0"/>
              <a:t> area calculation, but for the positioning of the wing, and the main and nose landing gears, which are also dependent on the overall cg location;</a:t>
            </a:r>
          </a:p>
          <a:p>
            <a:pPr marL="285750" indent="-285750" algn="just">
              <a:buClr>
                <a:schemeClr val="tx2"/>
              </a:buClr>
              <a:buFont typeface="Wingdings" panose="05000000000000000000" pitchFamily="2" charset="2"/>
              <a:buChar char="§"/>
            </a:pPr>
            <a:r>
              <a:rPr lang="en-US" dirty="0"/>
              <a:t>CG location will guide the wing placement in the configuration.</a:t>
            </a:r>
            <a:endParaRPr lang="en-US" sz="1600" dirty="0"/>
          </a:p>
        </p:txBody>
      </p:sp>
      <p:pic>
        <p:nvPicPr>
          <p:cNvPr id="13" name="Imagem 12" descr="Uma imagem contendo texto, mapa&#10;&#10;Descrição gerada com muito alta confiança">
            <a:extLst>
              <a:ext uri="{FF2B5EF4-FFF2-40B4-BE49-F238E27FC236}">
                <a16:creationId xmlns:a16="http://schemas.microsoft.com/office/drawing/2014/main" id="{E90CD8EB-DF5C-46EE-8F8E-11B895688B79}"/>
              </a:ext>
            </a:extLst>
          </p:cNvPr>
          <p:cNvPicPr/>
          <p:nvPr/>
        </p:nvPicPr>
        <p:blipFill rotWithShape="1">
          <a:blip r:embed="rId2"/>
          <a:srcRect l="5510" t="4522" r="5905" b="3951"/>
          <a:stretch/>
        </p:blipFill>
        <p:spPr bwMode="auto">
          <a:xfrm>
            <a:off x="1621545" y="3037794"/>
            <a:ext cx="3310495" cy="2407430"/>
          </a:xfrm>
          <a:prstGeom prst="rect">
            <a:avLst/>
          </a:prstGeom>
          <a:ln>
            <a:noFill/>
          </a:ln>
          <a:extLst>
            <a:ext uri="{53640926-AAD7-44D8-BBD7-CCE9431645EC}">
              <a14:shadowObscured xmlns:a14="http://schemas.microsoft.com/office/drawing/2010/main"/>
            </a:ext>
          </a:extLst>
        </p:spPr>
      </p:pic>
      <p:pic>
        <p:nvPicPr>
          <p:cNvPr id="14" name="Imagem 13" descr="Uma imagem contendo texto, mapa&#10;&#10;Descrição gerada com muito alta confiança">
            <a:extLst>
              <a:ext uri="{FF2B5EF4-FFF2-40B4-BE49-F238E27FC236}">
                <a16:creationId xmlns:a16="http://schemas.microsoft.com/office/drawing/2014/main" id="{2877EEC2-FF46-4133-A7EE-654806998967}"/>
              </a:ext>
            </a:extLst>
          </p:cNvPr>
          <p:cNvPicPr/>
          <p:nvPr/>
        </p:nvPicPr>
        <p:blipFill rotWithShape="1">
          <a:blip r:embed="rId3"/>
          <a:srcRect l="5954" r="5124" b="3402"/>
          <a:stretch/>
        </p:blipFill>
        <p:spPr bwMode="auto">
          <a:xfrm>
            <a:off x="5364088" y="2960820"/>
            <a:ext cx="2736304" cy="2435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878475"/>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53</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err="1"/>
              <a:t>Landing</a:t>
            </a:r>
            <a:r>
              <a:rPr lang="pt-BR" sz="2000" dirty="0"/>
              <a:t> Gear Design</a:t>
            </a:r>
          </a:p>
        </p:txBody>
      </p:sp>
      <p:sp>
        <p:nvSpPr>
          <p:cNvPr id="2" name="Retângulo 1">
            <a:extLst>
              <a:ext uri="{FF2B5EF4-FFF2-40B4-BE49-F238E27FC236}">
                <a16:creationId xmlns:a16="http://schemas.microsoft.com/office/drawing/2014/main" id="{21618FA8-91B8-4656-9968-0A279F4B7E75}"/>
              </a:ext>
            </a:extLst>
          </p:cNvPr>
          <p:cNvSpPr/>
          <p:nvPr/>
        </p:nvSpPr>
        <p:spPr>
          <a:xfrm>
            <a:off x="755576" y="1189490"/>
            <a:ext cx="8083624" cy="203132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Designed to withstand static and dynamic loads</a:t>
            </a:r>
          </a:p>
          <a:p>
            <a:pPr marL="285750" indent="-285750" algn="just">
              <a:buClr>
                <a:schemeClr val="tx2"/>
              </a:buClr>
              <a:buFont typeface="Wingdings" panose="05000000000000000000" pitchFamily="2" charset="2"/>
              <a:buChar char="§"/>
            </a:pPr>
            <a:r>
              <a:rPr lang="en-US" dirty="0"/>
              <a:t>Engine clearance to ground is a constraint</a:t>
            </a:r>
          </a:p>
          <a:p>
            <a:pPr marL="285750" indent="-285750" algn="just">
              <a:buClr>
                <a:schemeClr val="tx2"/>
              </a:buClr>
              <a:buFont typeface="Wingdings" panose="05000000000000000000" pitchFamily="2" charset="2"/>
              <a:buChar char="§"/>
            </a:pPr>
            <a:r>
              <a:rPr lang="en-US" dirty="0"/>
              <a:t>Wheels of MLG must be accommodated inside the wing-fuselage fairing</a:t>
            </a:r>
          </a:p>
          <a:p>
            <a:pPr marL="285750" indent="-285750" algn="just">
              <a:buClr>
                <a:schemeClr val="tx2"/>
              </a:buClr>
              <a:buFont typeface="Wingdings" panose="05000000000000000000" pitchFamily="2" charset="2"/>
              <a:buChar char="§"/>
            </a:pPr>
            <a:r>
              <a:rPr lang="en-US" dirty="0"/>
              <a:t>Wake from the MLG wheels must avoid hitting the inner flaps</a:t>
            </a:r>
          </a:p>
          <a:p>
            <a:pPr marL="285750" indent="-285750" algn="just">
              <a:buClr>
                <a:schemeClr val="tx2"/>
              </a:buClr>
              <a:buFont typeface="Wingdings" panose="05000000000000000000" pitchFamily="2" charset="2"/>
              <a:buChar char="§"/>
            </a:pPr>
            <a:r>
              <a:rPr lang="en-US" dirty="0"/>
              <a:t>MLG wheels chosen by minimum weight criterium</a:t>
            </a:r>
          </a:p>
          <a:p>
            <a:pPr marL="285750" indent="-285750" algn="just">
              <a:buClr>
                <a:schemeClr val="tx2"/>
              </a:buClr>
              <a:buFont typeface="Wingdings" panose="05000000000000000000" pitchFamily="2" charset="2"/>
              <a:buChar char="§"/>
            </a:pPr>
            <a:r>
              <a:rPr lang="en-US" dirty="0"/>
              <a:t>NLG wheels chosen by lower radius criterium</a:t>
            </a:r>
          </a:p>
          <a:p>
            <a:pPr marL="285750" indent="-285750" algn="just">
              <a:buClr>
                <a:schemeClr val="tx2"/>
              </a:buClr>
              <a:buFont typeface="Wingdings" panose="05000000000000000000" pitchFamily="2" charset="2"/>
              <a:buChar char="§"/>
            </a:pPr>
            <a:endParaRPr lang="en-US" dirty="0"/>
          </a:p>
        </p:txBody>
      </p:sp>
      <p:pic>
        <p:nvPicPr>
          <p:cNvPr id="5" name="Imagem 4">
            <a:extLst>
              <a:ext uri="{FF2B5EF4-FFF2-40B4-BE49-F238E27FC236}">
                <a16:creationId xmlns:a16="http://schemas.microsoft.com/office/drawing/2014/main" id="{E7380CC3-F199-43EB-9170-B4210482A3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60527" y="3356992"/>
            <a:ext cx="5510032" cy="2627416"/>
          </a:xfrm>
          <a:prstGeom prst="rect">
            <a:avLst/>
          </a:prstGeom>
        </p:spPr>
      </p:pic>
    </p:spTree>
    <p:extLst>
      <p:ext uri="{BB962C8B-B14F-4D97-AF65-F5344CB8AC3E}">
        <p14:creationId xmlns:p14="http://schemas.microsoft.com/office/powerpoint/2010/main" val="4011445214"/>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err="1"/>
              <a:t>Stability</a:t>
            </a:r>
            <a:r>
              <a:rPr lang="pt-BR" sz="2000" dirty="0"/>
              <a:t> </a:t>
            </a:r>
            <a:r>
              <a:rPr lang="pt-BR" sz="2000" dirty="0" err="1"/>
              <a:t>and</a:t>
            </a:r>
            <a:r>
              <a:rPr lang="pt-BR" sz="2000" dirty="0"/>
              <a:t> </a:t>
            </a:r>
            <a:r>
              <a:rPr lang="pt-BR" sz="2000" dirty="0" err="1"/>
              <a:t>Control</a:t>
            </a:r>
            <a:endParaRPr lang="pt-BR" sz="2000" dirty="0"/>
          </a:p>
        </p:txBody>
      </p:sp>
      <p:sp>
        <p:nvSpPr>
          <p:cNvPr id="13" name="Retângulo 12">
            <a:extLst>
              <a:ext uri="{FF2B5EF4-FFF2-40B4-BE49-F238E27FC236}">
                <a16:creationId xmlns:a16="http://schemas.microsoft.com/office/drawing/2014/main" id="{DED023B0-D651-44B9-B808-A4C0A991E507}"/>
              </a:ext>
            </a:extLst>
          </p:cNvPr>
          <p:cNvSpPr/>
          <p:nvPr/>
        </p:nvSpPr>
        <p:spPr>
          <a:xfrm>
            <a:off x="600426" y="1317583"/>
            <a:ext cx="8103054"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obtained via AVL code (Full potential - MIT)</a:t>
            </a:r>
          </a:p>
          <a:p>
            <a:pPr marL="285750" indent="-285750" algn="just">
              <a:buClr>
                <a:schemeClr val="tx2"/>
              </a:buClr>
              <a:buFont typeface="Wingdings" panose="05000000000000000000" pitchFamily="2" charset="2"/>
              <a:buChar char="§"/>
            </a:pPr>
            <a:r>
              <a:rPr lang="pt-BR" sz="1600" dirty="0"/>
              <a:t>Inertia </a:t>
            </a:r>
            <a:r>
              <a:rPr lang="en-US" sz="1600" dirty="0"/>
              <a:t>properties estimated via Class I method (Roskan);</a:t>
            </a:r>
          </a:p>
          <a:p>
            <a:pPr marL="285750" indent="-285750" algn="just">
              <a:buClr>
                <a:schemeClr val="tx2"/>
              </a:buClr>
              <a:buFont typeface="Wingdings" panose="05000000000000000000" pitchFamily="2" charset="2"/>
              <a:buChar char="§"/>
            </a:pPr>
            <a:r>
              <a:rPr lang="pt-BR" sz="1600" dirty="0"/>
              <a:t>L</a:t>
            </a:r>
            <a:r>
              <a:rPr lang="en-US" sz="1600" dirty="0"/>
              <a:t>ongitudinal and Lateral dynamic modes determined and checked against MIL-STD-1797B requirements (minimum Level 2 required);</a:t>
            </a:r>
          </a:p>
        </p:txBody>
      </p:sp>
      <p:pic>
        <p:nvPicPr>
          <p:cNvPr id="14" name="Imagem 13">
            <a:extLst>
              <a:ext uri="{FF2B5EF4-FFF2-40B4-BE49-F238E27FC236}">
                <a16:creationId xmlns:a16="http://schemas.microsoft.com/office/drawing/2014/main" id="{918FB01E-EED5-4AF7-94B9-627D157DB454}"/>
              </a:ext>
            </a:extLst>
          </p:cNvPr>
          <p:cNvPicPr/>
          <p:nvPr/>
        </p:nvPicPr>
        <p:blipFill rotWithShape="1">
          <a:blip r:embed="rId2"/>
          <a:srcRect l="16434" t="3665"/>
          <a:stretch/>
        </p:blipFill>
        <p:spPr bwMode="auto">
          <a:xfrm rot="5400000">
            <a:off x="1554822" y="1914250"/>
            <a:ext cx="3122014" cy="4438189"/>
          </a:xfrm>
          <a:prstGeom prst="rect">
            <a:avLst/>
          </a:prstGeom>
          <a:ln>
            <a:noFill/>
          </a:ln>
          <a:extLst>
            <a:ext uri="{53640926-AAD7-44D8-BBD7-CCE9431645EC}">
              <a14:shadowObscured xmlns:a14="http://schemas.microsoft.com/office/drawing/2010/main"/>
            </a:ext>
          </a:extLst>
        </p:spPr>
      </p:pic>
      <p:pic>
        <p:nvPicPr>
          <p:cNvPr id="7" name="Imagem 6">
            <a:extLst>
              <a:ext uri="{FF2B5EF4-FFF2-40B4-BE49-F238E27FC236}">
                <a16:creationId xmlns:a16="http://schemas.microsoft.com/office/drawing/2014/main" id="{67104680-AEF2-4416-96F1-ADB17760DC91}"/>
              </a:ext>
            </a:extLst>
          </p:cNvPr>
          <p:cNvPicPr>
            <a:picLocks noChangeAspect="1"/>
          </p:cNvPicPr>
          <p:nvPr/>
        </p:nvPicPr>
        <p:blipFill>
          <a:blip r:embed="rId3"/>
          <a:stretch>
            <a:fillRect/>
          </a:stretch>
        </p:blipFill>
        <p:spPr>
          <a:xfrm>
            <a:off x="5334924" y="2547569"/>
            <a:ext cx="3643151" cy="3146783"/>
          </a:xfrm>
          <a:prstGeom prst="rect">
            <a:avLst/>
          </a:prstGeom>
        </p:spPr>
      </p:pic>
    </p:spTree>
    <p:extLst>
      <p:ext uri="{BB962C8B-B14F-4D97-AF65-F5344CB8AC3E}">
        <p14:creationId xmlns:p14="http://schemas.microsoft.com/office/powerpoint/2010/main" val="676877403"/>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
        <p:nvSpPr>
          <p:cNvPr id="13" name="Retângulo 12">
            <a:extLst>
              <a:ext uri="{FF2B5EF4-FFF2-40B4-BE49-F238E27FC236}">
                <a16:creationId xmlns:a16="http://schemas.microsoft.com/office/drawing/2014/main" id="{DED023B0-D651-44B9-B808-A4C0A991E507}"/>
              </a:ext>
            </a:extLst>
          </p:cNvPr>
          <p:cNvSpPr/>
          <p:nvPr/>
        </p:nvSpPr>
        <p:spPr>
          <a:xfrm>
            <a:off x="781536" y="1411375"/>
            <a:ext cx="5086608" cy="504753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400" dirty="0" err="1"/>
              <a:t>Aircraft’s</a:t>
            </a:r>
            <a:r>
              <a:rPr lang="pt-BR" sz="1400" dirty="0"/>
              <a:t> </a:t>
            </a:r>
            <a:r>
              <a:rPr lang="pt-BR" sz="1400" dirty="0" err="1"/>
              <a:t>Development</a:t>
            </a:r>
            <a:r>
              <a:rPr lang="pt-BR" sz="1400" dirty="0"/>
              <a:t> </a:t>
            </a:r>
            <a:r>
              <a:rPr lang="en-US" sz="1400" dirty="0"/>
              <a:t>and Production costs calculated based on Mattos et. Al (2018) methodology:</a:t>
            </a:r>
          </a:p>
          <a:p>
            <a:pPr marL="742950" lvl="1" indent="-285750" algn="just">
              <a:buClr>
                <a:schemeClr val="tx2"/>
              </a:buClr>
              <a:buFont typeface="Wingdings" panose="05000000000000000000" pitchFamily="2" charset="2"/>
              <a:buChar char="§"/>
            </a:pPr>
            <a:r>
              <a:rPr lang="pt-BR" sz="1400" dirty="0"/>
              <a:t>E</a:t>
            </a:r>
            <a:r>
              <a:rPr lang="en-US" sz="1400" dirty="0"/>
              <a:t>RJ145’s Program costs as baseline;</a:t>
            </a:r>
          </a:p>
          <a:p>
            <a:pPr marL="742950" lvl="1" indent="-285750" algn="just">
              <a:buClr>
                <a:schemeClr val="tx2"/>
              </a:buClr>
              <a:buFont typeface="Wingdings" panose="05000000000000000000" pitchFamily="2" charset="2"/>
              <a:buChar char="§"/>
            </a:pPr>
            <a:r>
              <a:rPr lang="en-US" sz="1400" dirty="0"/>
              <a:t>Adjustments considering aircraft’s MTOW, Passenger´s capacity, Maximum Certified Takeoff thrust and Wing Area (</a:t>
            </a:r>
            <a:r>
              <a:rPr lang="en-US" sz="1400" dirty="0" err="1"/>
              <a:t>wS</a:t>
            </a:r>
            <a:r>
              <a:rPr lang="en-US" sz="1400" dirty="0"/>
              <a:t>);</a:t>
            </a:r>
          </a:p>
          <a:p>
            <a:pPr marL="742950" lvl="1" indent="-285750" algn="just">
              <a:buClr>
                <a:schemeClr val="tx2"/>
              </a:buClr>
              <a:buFont typeface="Wingdings" panose="05000000000000000000" pitchFamily="2" charset="2"/>
              <a:buChar char="§"/>
            </a:pPr>
            <a:r>
              <a:rPr lang="pt-BR" sz="1400" dirty="0"/>
              <a:t>15 </a:t>
            </a:r>
            <a:r>
              <a:rPr lang="pt-BR" sz="1400" dirty="0" err="1"/>
              <a:t>years</a:t>
            </a:r>
            <a:r>
              <a:rPr lang="pt-BR" sz="1400" dirty="0"/>
              <a:t> </a:t>
            </a:r>
            <a:r>
              <a:rPr lang="pt-BR" sz="1400" dirty="0" err="1"/>
              <a:t>lifecycle</a:t>
            </a:r>
            <a:r>
              <a:rPr lang="pt-BR" sz="1400" dirty="0"/>
              <a:t>: 4 </a:t>
            </a:r>
            <a:r>
              <a:rPr lang="pt-BR" sz="1400" dirty="0" err="1"/>
              <a:t>years</a:t>
            </a:r>
            <a:r>
              <a:rPr lang="pt-BR" sz="1400" dirty="0"/>
              <a:t> </a:t>
            </a:r>
            <a:r>
              <a:rPr lang="pt-BR" sz="1400" dirty="0" err="1"/>
              <a:t>development</a:t>
            </a:r>
            <a:r>
              <a:rPr lang="pt-BR" sz="1400" dirty="0"/>
              <a:t> + 11 </a:t>
            </a:r>
            <a:r>
              <a:rPr lang="pt-BR" sz="1400" dirty="0" err="1"/>
              <a:t>years</a:t>
            </a:r>
            <a:r>
              <a:rPr lang="pt-BR" sz="1400" dirty="0"/>
              <a:t> </a:t>
            </a:r>
            <a:r>
              <a:rPr lang="pt-BR" sz="1400" dirty="0" err="1"/>
              <a:t>operations</a:t>
            </a:r>
            <a:r>
              <a:rPr lang="pt-BR" sz="1400" dirty="0"/>
              <a:t>.</a:t>
            </a:r>
          </a:p>
          <a:p>
            <a:pPr marL="742950" lvl="1" indent="-285750" algn="just">
              <a:buClr>
                <a:schemeClr val="tx2"/>
              </a:buClr>
              <a:buFont typeface="Wingdings" panose="05000000000000000000" pitchFamily="2" charset="2"/>
              <a:buChar char="§"/>
            </a:pPr>
            <a:r>
              <a:rPr lang="pt-BR" sz="1400" dirty="0" err="1"/>
              <a:t>Development</a:t>
            </a:r>
            <a:r>
              <a:rPr lang="pt-BR" sz="1400" dirty="0"/>
              <a:t> (non-</a:t>
            </a:r>
            <a:r>
              <a:rPr lang="pt-BR" sz="1400" dirty="0" err="1"/>
              <a:t>recurring</a:t>
            </a:r>
            <a:r>
              <a:rPr lang="pt-BR" sz="1400" dirty="0"/>
              <a:t>) </a:t>
            </a:r>
            <a:r>
              <a:rPr lang="en-US" sz="1400" dirty="0"/>
              <a:t>Costs:  Manpower, Infrastructure and administrative.</a:t>
            </a:r>
          </a:p>
          <a:p>
            <a:pPr marL="742950" lvl="1" indent="-285750" algn="just">
              <a:buClr>
                <a:schemeClr val="tx2"/>
              </a:buClr>
              <a:buFont typeface="Wingdings" panose="05000000000000000000" pitchFamily="2" charset="2"/>
              <a:buChar char="§"/>
            </a:pPr>
            <a:r>
              <a:rPr lang="pt-BR" sz="1400" dirty="0"/>
              <a:t>P</a:t>
            </a:r>
            <a:r>
              <a:rPr lang="en-US" sz="1400" dirty="0"/>
              <a:t>roduction (recurring) Costs: Material, Manpower, Processing, Sales and General.</a:t>
            </a:r>
          </a:p>
          <a:p>
            <a:pPr marL="285750" indent="-285750" algn="just">
              <a:buClr>
                <a:schemeClr val="tx2"/>
              </a:buClr>
              <a:buFont typeface="Wingdings" panose="05000000000000000000" pitchFamily="2" charset="2"/>
              <a:buChar char="§"/>
            </a:pPr>
            <a:endParaRPr lang="pt-BR" sz="1400" dirty="0"/>
          </a:p>
          <a:p>
            <a:pPr marL="285750" indent="-285750" algn="just">
              <a:buClr>
                <a:schemeClr val="tx2"/>
              </a:buClr>
              <a:buFont typeface="Wingdings" panose="05000000000000000000" pitchFamily="2" charset="2"/>
              <a:buChar char="§"/>
            </a:pPr>
            <a:r>
              <a:rPr lang="pt-BR" sz="1400" dirty="0"/>
              <a:t>Deliveries </a:t>
            </a:r>
            <a:r>
              <a:rPr lang="pt-BR" sz="1400" dirty="0" err="1"/>
              <a:t>based</a:t>
            </a:r>
            <a:r>
              <a:rPr lang="pt-BR" sz="1400" dirty="0"/>
              <a:t> </a:t>
            </a:r>
            <a:r>
              <a:rPr lang="pt-BR" sz="1400" dirty="0" err="1"/>
              <a:t>on</a:t>
            </a:r>
            <a:r>
              <a:rPr lang="pt-BR" sz="1400" dirty="0"/>
              <a:t> major </a:t>
            </a:r>
            <a:r>
              <a:rPr lang="pt-BR" sz="1400" dirty="0" err="1"/>
              <a:t>manufacturers</a:t>
            </a:r>
            <a:r>
              <a:rPr lang="pt-BR" sz="1400" dirty="0"/>
              <a:t>’ (Boeing, Airbus </a:t>
            </a:r>
            <a:r>
              <a:rPr lang="pt-BR" sz="1400" dirty="0" err="1"/>
              <a:t>and</a:t>
            </a:r>
            <a:r>
              <a:rPr lang="pt-BR" sz="1400" dirty="0"/>
              <a:t> Embraer) World Market Forecast for regional </a:t>
            </a:r>
            <a:r>
              <a:rPr lang="pt-BR" sz="1400" dirty="0" err="1"/>
              <a:t>aircraft</a:t>
            </a:r>
            <a:r>
              <a:rPr lang="pt-BR" sz="1400" dirty="0"/>
              <a:t>. Assumes </a:t>
            </a:r>
            <a:r>
              <a:rPr lang="pt-BR" sz="1400" dirty="0" err="1"/>
              <a:t>the</a:t>
            </a:r>
            <a:r>
              <a:rPr lang="pt-BR" sz="1400" dirty="0"/>
              <a:t> </a:t>
            </a:r>
            <a:r>
              <a:rPr lang="pt-BR" sz="1400" dirty="0" err="1">
                <a:solidFill>
                  <a:srgbClr val="002060"/>
                </a:solidFill>
              </a:rPr>
              <a:t>manufacturer</a:t>
            </a:r>
            <a:r>
              <a:rPr lang="pt-BR" sz="1400" dirty="0">
                <a:solidFill>
                  <a:srgbClr val="002060"/>
                </a:solidFill>
              </a:rPr>
              <a:t> </a:t>
            </a:r>
            <a:r>
              <a:rPr lang="pt-BR" sz="1400" dirty="0" err="1">
                <a:solidFill>
                  <a:srgbClr val="002060"/>
                </a:solidFill>
              </a:rPr>
              <a:t>has</a:t>
            </a:r>
            <a:r>
              <a:rPr lang="pt-BR" sz="1400" dirty="0">
                <a:solidFill>
                  <a:srgbClr val="002060"/>
                </a:solidFill>
              </a:rPr>
              <a:t> 60% of Market </a:t>
            </a:r>
            <a:r>
              <a:rPr lang="pt-BR" sz="1400" dirty="0" err="1">
                <a:solidFill>
                  <a:srgbClr val="002060"/>
                </a:solidFill>
              </a:rPr>
              <a:t>Share</a:t>
            </a:r>
            <a:r>
              <a:rPr lang="pt-BR" sz="1400" dirty="0"/>
              <a:t>.</a:t>
            </a:r>
          </a:p>
          <a:p>
            <a:pPr algn="just">
              <a:buClr>
                <a:schemeClr val="tx2"/>
              </a:buClr>
            </a:pPr>
            <a:endParaRPr lang="pt-BR" sz="1400" dirty="0"/>
          </a:p>
          <a:p>
            <a:pPr marL="285750" indent="-285750" algn="just">
              <a:buClr>
                <a:schemeClr val="tx2"/>
              </a:buClr>
              <a:buFont typeface="Wingdings" panose="05000000000000000000" pitchFamily="2" charset="2"/>
              <a:buChar char="§"/>
            </a:pPr>
            <a:r>
              <a:rPr lang="pt-BR" sz="1400" dirty="0" err="1"/>
              <a:t>Aicraft</a:t>
            </a:r>
            <a:r>
              <a:rPr lang="pt-BR" sz="1400" dirty="0"/>
              <a:t> </a:t>
            </a:r>
            <a:r>
              <a:rPr lang="pt-BR" sz="1400" dirty="0" err="1"/>
              <a:t>price</a:t>
            </a:r>
            <a:r>
              <a:rPr lang="pt-BR" sz="1400" dirty="0"/>
              <a:t>:</a:t>
            </a:r>
          </a:p>
          <a:p>
            <a:pPr marL="742950" lvl="1" indent="-285750" algn="just">
              <a:buClr>
                <a:schemeClr val="tx2"/>
              </a:buClr>
              <a:buFont typeface="Wingdings" panose="05000000000000000000" pitchFamily="2" charset="2"/>
              <a:buChar char="§"/>
            </a:pPr>
            <a:r>
              <a:rPr lang="pt-BR" sz="1400" dirty="0" err="1"/>
              <a:t>Based</a:t>
            </a:r>
            <a:r>
              <a:rPr lang="pt-BR" sz="1400" dirty="0"/>
              <a:t> </a:t>
            </a:r>
            <a:r>
              <a:rPr lang="pt-BR" sz="1400" dirty="0" err="1"/>
              <a:t>on</a:t>
            </a:r>
            <a:r>
              <a:rPr lang="pt-BR" sz="1400" dirty="0"/>
              <a:t> Airbus </a:t>
            </a:r>
            <a:r>
              <a:rPr lang="pt-BR" sz="1400" dirty="0" err="1"/>
              <a:t>price</a:t>
            </a:r>
            <a:r>
              <a:rPr lang="pt-BR" sz="1400" dirty="0"/>
              <a:t> </a:t>
            </a:r>
            <a:r>
              <a:rPr lang="pt-BR" sz="1400" dirty="0" err="1"/>
              <a:t>list</a:t>
            </a:r>
            <a:r>
              <a:rPr lang="pt-BR" sz="1400" dirty="0"/>
              <a:t> (23/12/2018);</a:t>
            </a:r>
          </a:p>
          <a:p>
            <a:pPr marL="742950" lvl="1" indent="-285750" algn="just">
              <a:buClr>
                <a:schemeClr val="tx2"/>
              </a:buClr>
              <a:buFont typeface="Wingdings" panose="05000000000000000000" pitchFamily="2" charset="2"/>
              <a:buChar char="§"/>
            </a:pPr>
            <a:r>
              <a:rPr lang="pt-BR" sz="1400" dirty="0">
                <a:solidFill>
                  <a:srgbClr val="002060"/>
                </a:solidFill>
              </a:rPr>
              <a:t>Linear </a:t>
            </a:r>
            <a:r>
              <a:rPr lang="pt-BR" sz="1400" dirty="0" err="1">
                <a:solidFill>
                  <a:srgbClr val="002060"/>
                </a:solidFill>
              </a:rPr>
              <a:t>price</a:t>
            </a:r>
            <a:r>
              <a:rPr lang="pt-BR" sz="1400" dirty="0">
                <a:solidFill>
                  <a:srgbClr val="002060"/>
                </a:solidFill>
              </a:rPr>
              <a:t> </a:t>
            </a:r>
            <a:r>
              <a:rPr lang="pt-BR" sz="1400" dirty="0" err="1">
                <a:solidFill>
                  <a:srgbClr val="002060"/>
                </a:solidFill>
              </a:rPr>
              <a:t>model</a:t>
            </a:r>
            <a:r>
              <a:rPr lang="pt-BR" sz="1400" dirty="0">
                <a:solidFill>
                  <a:srgbClr val="002060"/>
                </a:solidFill>
              </a:rPr>
              <a:t> </a:t>
            </a:r>
            <a:r>
              <a:rPr lang="pt-BR" sz="1400" dirty="0" err="1">
                <a:solidFill>
                  <a:srgbClr val="002060"/>
                </a:solidFill>
              </a:rPr>
              <a:t>with</a:t>
            </a:r>
            <a:r>
              <a:rPr lang="pt-BR" sz="1400" dirty="0">
                <a:solidFill>
                  <a:srgbClr val="002060"/>
                </a:solidFill>
              </a:rPr>
              <a:t> MTOW;</a:t>
            </a:r>
          </a:p>
          <a:p>
            <a:pPr marL="742950" lvl="1" indent="-285750" algn="just">
              <a:buClr>
                <a:schemeClr val="tx2"/>
              </a:buClr>
              <a:buFont typeface="Wingdings" panose="05000000000000000000" pitchFamily="2" charset="2"/>
              <a:buChar char="§"/>
            </a:pPr>
            <a:r>
              <a:rPr lang="pt-BR" sz="1400" dirty="0"/>
              <a:t>0.5% of </a:t>
            </a:r>
            <a:r>
              <a:rPr lang="pt-BR" sz="1400" dirty="0" err="1"/>
              <a:t>price</a:t>
            </a:r>
            <a:r>
              <a:rPr lang="pt-BR" sz="1400" dirty="0"/>
              <a:t> </a:t>
            </a:r>
            <a:r>
              <a:rPr lang="pt-BR" sz="1400" dirty="0" err="1"/>
              <a:t>discount</a:t>
            </a:r>
            <a:r>
              <a:rPr lang="pt-BR" sz="1400" dirty="0"/>
              <a:t> for </a:t>
            </a:r>
            <a:r>
              <a:rPr lang="pt-BR" sz="1400" dirty="0" err="1"/>
              <a:t>each</a:t>
            </a:r>
            <a:r>
              <a:rPr lang="pt-BR" sz="1400" dirty="0"/>
              <a:t> 1% of </a:t>
            </a:r>
            <a:r>
              <a:rPr lang="pt-BR" sz="1400" dirty="0" err="1"/>
              <a:t>Marker</a:t>
            </a:r>
            <a:r>
              <a:rPr lang="pt-BR" sz="1400" dirty="0"/>
              <a:t> </a:t>
            </a:r>
            <a:r>
              <a:rPr lang="pt-BR" sz="1400" dirty="0" err="1"/>
              <a:t>Share</a:t>
            </a:r>
            <a:r>
              <a:rPr lang="pt-BR" sz="1400" dirty="0"/>
              <a:t>.</a:t>
            </a:r>
            <a:endParaRPr lang="en-US" sz="1400" dirty="0"/>
          </a:p>
          <a:p>
            <a:pPr marL="742950" lvl="1" indent="-285750" algn="just">
              <a:buClr>
                <a:schemeClr val="tx2"/>
              </a:buClr>
              <a:buFont typeface="Wingdings" panose="05000000000000000000" pitchFamily="2" charset="2"/>
              <a:buChar char="§"/>
            </a:pPr>
            <a:endParaRPr lang="en-US" sz="1400" dirty="0"/>
          </a:p>
          <a:p>
            <a:pPr lvl="1" algn="just">
              <a:buClr>
                <a:schemeClr val="tx2"/>
              </a:buClr>
            </a:pPr>
            <a:endParaRPr lang="en-US" sz="1400" dirty="0"/>
          </a:p>
        </p:txBody>
      </p:sp>
      <p:sp>
        <p:nvSpPr>
          <p:cNvPr id="5" name="Retângulo 4">
            <a:extLst>
              <a:ext uri="{FF2B5EF4-FFF2-40B4-BE49-F238E27FC236}">
                <a16:creationId xmlns:a16="http://schemas.microsoft.com/office/drawing/2014/main" id="{7576C44D-4609-4F18-A2D7-A5CA06F88E78}"/>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pic>
        <p:nvPicPr>
          <p:cNvPr id="8" name="Imagem 7">
            <a:extLst>
              <a:ext uri="{FF2B5EF4-FFF2-40B4-BE49-F238E27FC236}">
                <a16:creationId xmlns:a16="http://schemas.microsoft.com/office/drawing/2014/main" id="{F5E8FF0B-9E3D-4EC4-9E3A-D1D0CD96F364}"/>
              </a:ext>
            </a:extLst>
          </p:cNvPr>
          <p:cNvPicPr>
            <a:picLocks noChangeAspect="1"/>
          </p:cNvPicPr>
          <p:nvPr/>
        </p:nvPicPr>
        <p:blipFill>
          <a:blip r:embed="rId2"/>
          <a:stretch>
            <a:fillRect/>
          </a:stretch>
        </p:blipFill>
        <p:spPr>
          <a:xfrm>
            <a:off x="5959488" y="1443274"/>
            <a:ext cx="2816290" cy="2633798"/>
          </a:xfrm>
          <a:prstGeom prst="rect">
            <a:avLst/>
          </a:prstGeom>
        </p:spPr>
      </p:pic>
      <p:pic>
        <p:nvPicPr>
          <p:cNvPr id="11" name="Imagem 10">
            <a:extLst>
              <a:ext uri="{FF2B5EF4-FFF2-40B4-BE49-F238E27FC236}">
                <a16:creationId xmlns:a16="http://schemas.microsoft.com/office/drawing/2014/main" id="{544CF7DB-4A50-4CDF-A63C-FB46E46F20B9}"/>
              </a:ext>
            </a:extLst>
          </p:cNvPr>
          <p:cNvPicPr>
            <a:picLocks noChangeAspect="1"/>
          </p:cNvPicPr>
          <p:nvPr/>
        </p:nvPicPr>
        <p:blipFill>
          <a:blip r:embed="rId3"/>
          <a:stretch>
            <a:fillRect/>
          </a:stretch>
        </p:blipFill>
        <p:spPr>
          <a:xfrm>
            <a:off x="5988562" y="4269700"/>
            <a:ext cx="2787216" cy="1622409"/>
          </a:xfrm>
          <a:prstGeom prst="rect">
            <a:avLst/>
          </a:prstGeom>
        </p:spPr>
      </p:pic>
    </p:spTree>
    <p:extLst>
      <p:ext uri="{BB962C8B-B14F-4D97-AF65-F5344CB8AC3E}">
        <p14:creationId xmlns:p14="http://schemas.microsoft.com/office/powerpoint/2010/main" val="3294365714"/>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56</a:t>
            </a:fld>
            <a:endParaRPr kumimoji="0" lang="en-US" dirty="0"/>
          </a:p>
        </p:txBody>
      </p:sp>
      <p:pic>
        <p:nvPicPr>
          <p:cNvPr id="2" name="Imagem 1">
            <a:extLst>
              <a:ext uri="{FF2B5EF4-FFF2-40B4-BE49-F238E27FC236}">
                <a16:creationId xmlns:a16="http://schemas.microsoft.com/office/drawing/2014/main" id="{B238926B-AD65-4AA0-BC83-35EA1CCF122A}"/>
              </a:ext>
            </a:extLst>
          </p:cNvPr>
          <p:cNvPicPr>
            <a:picLocks noChangeAspect="1"/>
          </p:cNvPicPr>
          <p:nvPr/>
        </p:nvPicPr>
        <p:blipFill>
          <a:blip r:embed="rId2"/>
          <a:stretch>
            <a:fillRect/>
          </a:stretch>
        </p:blipFill>
        <p:spPr>
          <a:xfrm>
            <a:off x="854436" y="2492896"/>
            <a:ext cx="4968552" cy="2920778"/>
          </a:xfrm>
          <a:prstGeom prst="rect">
            <a:avLst/>
          </a:prstGeom>
        </p:spPr>
      </p:pic>
      <p:pic>
        <p:nvPicPr>
          <p:cNvPr id="4" name="Imagem 3">
            <a:extLst>
              <a:ext uri="{FF2B5EF4-FFF2-40B4-BE49-F238E27FC236}">
                <a16:creationId xmlns:a16="http://schemas.microsoft.com/office/drawing/2014/main" id="{415B61AC-C013-4002-848E-DE0A036B2B28}"/>
              </a:ext>
            </a:extLst>
          </p:cNvPr>
          <p:cNvPicPr>
            <a:picLocks noChangeAspect="1"/>
          </p:cNvPicPr>
          <p:nvPr/>
        </p:nvPicPr>
        <p:blipFill>
          <a:blip r:embed="rId3"/>
          <a:stretch>
            <a:fillRect/>
          </a:stretch>
        </p:blipFill>
        <p:spPr>
          <a:xfrm>
            <a:off x="5871957" y="2467496"/>
            <a:ext cx="3304742" cy="2438601"/>
          </a:xfrm>
          <a:prstGeom prst="rect">
            <a:avLst/>
          </a:prstGeom>
        </p:spPr>
      </p:pic>
      <p:sp>
        <p:nvSpPr>
          <p:cNvPr id="8" name="Retângulo 7">
            <a:extLst>
              <a:ext uri="{FF2B5EF4-FFF2-40B4-BE49-F238E27FC236}">
                <a16:creationId xmlns:a16="http://schemas.microsoft.com/office/drawing/2014/main" id="{43F1A9F7-83A4-4536-8642-78E726A22CCA}"/>
              </a:ext>
            </a:extLst>
          </p:cNvPr>
          <p:cNvSpPr/>
          <p:nvPr/>
        </p:nvSpPr>
        <p:spPr>
          <a:xfrm>
            <a:off x="690833" y="1362311"/>
            <a:ext cx="7877338"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Cashflow’s</a:t>
            </a:r>
            <a:r>
              <a:rPr lang="pt-BR" sz="1600" dirty="0"/>
              <a:t> Net </a:t>
            </a:r>
            <a:r>
              <a:rPr lang="pt-BR" sz="1600" dirty="0" err="1"/>
              <a:t>Present</a:t>
            </a:r>
            <a:r>
              <a:rPr lang="pt-BR" sz="1600" dirty="0"/>
              <a:t> </a:t>
            </a:r>
            <a:r>
              <a:rPr lang="pt-BR" sz="1600" dirty="0" err="1"/>
              <a:t>Value</a:t>
            </a:r>
            <a:r>
              <a:rPr lang="pt-BR" sz="1600" dirty="0"/>
              <a:t> (NPV) </a:t>
            </a:r>
            <a:r>
              <a:rPr lang="pt-BR" sz="1600" dirty="0" err="1"/>
              <a:t>considers</a:t>
            </a:r>
            <a:r>
              <a:rPr lang="pt-BR" sz="1600" dirty="0"/>
              <a:t> </a:t>
            </a:r>
            <a:r>
              <a:rPr lang="pt-BR" sz="1600" dirty="0">
                <a:solidFill>
                  <a:srgbClr val="002060"/>
                </a:solidFill>
              </a:rPr>
              <a:t>5% </a:t>
            </a:r>
            <a:r>
              <a:rPr lang="pt-BR" sz="1600" dirty="0" err="1">
                <a:solidFill>
                  <a:srgbClr val="002060"/>
                </a:solidFill>
              </a:rPr>
              <a:t>annual</a:t>
            </a:r>
            <a:r>
              <a:rPr lang="pt-BR" sz="1600" dirty="0">
                <a:solidFill>
                  <a:srgbClr val="002060"/>
                </a:solidFill>
              </a:rPr>
              <a:t> </a:t>
            </a:r>
            <a:r>
              <a:rPr lang="pt-BR" sz="1600" dirty="0" err="1">
                <a:solidFill>
                  <a:srgbClr val="002060"/>
                </a:solidFill>
              </a:rPr>
              <a:t>inflation</a:t>
            </a:r>
            <a:r>
              <a:rPr lang="pt-BR" sz="1600" dirty="0"/>
              <a:t>;</a:t>
            </a:r>
          </a:p>
          <a:p>
            <a:pPr marL="285750" indent="-285750" algn="just">
              <a:buClr>
                <a:schemeClr val="tx2"/>
              </a:buClr>
              <a:buFont typeface="Wingdings" panose="05000000000000000000" pitchFamily="2" charset="2"/>
              <a:buChar char="§"/>
            </a:pPr>
            <a:r>
              <a:rPr lang="pt-BR" sz="1600" dirty="0" err="1"/>
              <a:t>Aicraft</a:t>
            </a:r>
            <a:r>
              <a:rPr lang="pt-BR" sz="1600" dirty="0"/>
              <a:t> </a:t>
            </a:r>
            <a:r>
              <a:rPr lang="pt-BR" sz="1600" dirty="0" err="1"/>
              <a:t>Program</a:t>
            </a:r>
            <a:r>
              <a:rPr lang="pt-BR" sz="1600" dirty="0"/>
              <a:t> </a:t>
            </a:r>
            <a:r>
              <a:rPr lang="pt-BR" sz="1600" dirty="0" err="1"/>
              <a:t>is</a:t>
            </a:r>
            <a:r>
              <a:rPr lang="pt-BR" sz="1600" dirty="0"/>
              <a:t> </a:t>
            </a:r>
            <a:r>
              <a:rPr lang="pt-BR" sz="1600" dirty="0" err="1">
                <a:solidFill>
                  <a:srgbClr val="002060"/>
                </a:solidFill>
              </a:rPr>
              <a:t>considered</a:t>
            </a:r>
            <a:r>
              <a:rPr lang="pt-BR" sz="1600" dirty="0">
                <a:solidFill>
                  <a:srgbClr val="002060"/>
                </a:solidFill>
              </a:rPr>
              <a:t> </a:t>
            </a:r>
            <a:r>
              <a:rPr lang="pt-BR" sz="1600" dirty="0" err="1">
                <a:solidFill>
                  <a:srgbClr val="002060"/>
                </a:solidFill>
              </a:rPr>
              <a:t>viable</a:t>
            </a:r>
            <a:r>
              <a:rPr lang="pt-BR" sz="1600" dirty="0">
                <a:solidFill>
                  <a:srgbClr val="002060"/>
                </a:solidFill>
              </a:rPr>
              <a:t> </a:t>
            </a:r>
            <a:r>
              <a:rPr lang="pt-BR" sz="1600" dirty="0" err="1">
                <a:solidFill>
                  <a:srgbClr val="002060"/>
                </a:solidFill>
              </a:rPr>
              <a:t>if</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Internal</a:t>
            </a:r>
            <a:r>
              <a:rPr lang="pt-BR" sz="1600" dirty="0">
                <a:solidFill>
                  <a:srgbClr val="002060"/>
                </a:solidFill>
              </a:rPr>
              <a:t> </a:t>
            </a:r>
            <a:r>
              <a:rPr lang="pt-BR" sz="1600" dirty="0" err="1">
                <a:solidFill>
                  <a:srgbClr val="002060"/>
                </a:solidFill>
              </a:rPr>
              <a:t>Interest</a:t>
            </a:r>
            <a:r>
              <a:rPr lang="pt-BR" sz="1600" dirty="0">
                <a:solidFill>
                  <a:srgbClr val="002060"/>
                </a:solidFill>
              </a:rPr>
              <a:t> Rate  (IRR) </a:t>
            </a:r>
            <a:r>
              <a:rPr lang="pt-BR" sz="1600" dirty="0" err="1">
                <a:solidFill>
                  <a:srgbClr val="002060"/>
                </a:solidFill>
              </a:rPr>
              <a:t>is</a:t>
            </a:r>
            <a:r>
              <a:rPr lang="pt-BR" sz="1600" dirty="0">
                <a:solidFill>
                  <a:srgbClr val="002060"/>
                </a:solidFill>
              </a:rPr>
              <a:t> </a:t>
            </a:r>
            <a:r>
              <a:rPr lang="pt-BR" sz="1600" dirty="0" err="1">
                <a:solidFill>
                  <a:srgbClr val="002060"/>
                </a:solidFill>
              </a:rPr>
              <a:t>higher</a:t>
            </a:r>
            <a:r>
              <a:rPr lang="pt-BR" sz="1600" dirty="0">
                <a:solidFill>
                  <a:srgbClr val="002060"/>
                </a:solidFill>
              </a:rPr>
              <a:t> </a:t>
            </a:r>
            <a:r>
              <a:rPr lang="pt-BR" sz="1600" dirty="0" err="1">
                <a:solidFill>
                  <a:srgbClr val="002060"/>
                </a:solidFill>
              </a:rPr>
              <a:t>than</a:t>
            </a:r>
            <a:r>
              <a:rPr lang="pt-BR" sz="1600" dirty="0">
                <a:solidFill>
                  <a:srgbClr val="002060"/>
                </a:solidFill>
              </a:rPr>
              <a:t> 30% in </a:t>
            </a:r>
            <a:r>
              <a:rPr lang="pt-BR" sz="1600" dirty="0" err="1">
                <a:solidFill>
                  <a:srgbClr val="002060"/>
                </a:solidFill>
              </a:rPr>
              <a:t>the</a:t>
            </a:r>
            <a:r>
              <a:rPr lang="pt-BR" sz="1600" dirty="0">
                <a:solidFill>
                  <a:srgbClr val="002060"/>
                </a:solidFill>
              </a:rPr>
              <a:t> </a:t>
            </a:r>
            <a:r>
              <a:rPr lang="pt-BR" sz="1600" dirty="0" err="1">
                <a:solidFill>
                  <a:srgbClr val="002060"/>
                </a:solidFill>
              </a:rPr>
              <a:t>whole</a:t>
            </a:r>
            <a:r>
              <a:rPr lang="pt-BR" sz="1600" dirty="0">
                <a:solidFill>
                  <a:srgbClr val="002060"/>
                </a:solidFill>
              </a:rPr>
              <a:t> </a:t>
            </a:r>
            <a:r>
              <a:rPr lang="pt-BR" sz="1600" dirty="0" err="1">
                <a:solidFill>
                  <a:srgbClr val="002060"/>
                </a:solidFill>
              </a:rPr>
              <a:t>lifecycle</a:t>
            </a:r>
            <a:r>
              <a:rPr lang="pt-BR" sz="1600" dirty="0">
                <a:solidFill>
                  <a:srgbClr val="002060"/>
                </a:solidFill>
              </a:rPr>
              <a:t> </a:t>
            </a:r>
            <a:r>
              <a:rPr lang="pt-BR" sz="1600" dirty="0"/>
              <a:t>(</a:t>
            </a:r>
            <a:r>
              <a:rPr lang="pt-BR" sz="1600" dirty="0" err="1"/>
              <a:t>included</a:t>
            </a:r>
            <a:r>
              <a:rPr lang="pt-BR" sz="1600" dirty="0"/>
              <a:t> as </a:t>
            </a:r>
            <a:r>
              <a:rPr lang="pt-BR" sz="1600" dirty="0" err="1"/>
              <a:t>constraint</a:t>
            </a:r>
            <a:r>
              <a:rPr lang="pt-BR" sz="1600" dirty="0"/>
              <a:t> in </a:t>
            </a:r>
            <a:r>
              <a:rPr lang="pt-BR" sz="1600" dirty="0" err="1"/>
              <a:t>the</a:t>
            </a:r>
            <a:r>
              <a:rPr lang="pt-BR" sz="1600" dirty="0"/>
              <a:t> </a:t>
            </a:r>
            <a:r>
              <a:rPr lang="pt-BR" sz="1600" dirty="0" err="1"/>
              <a:t>optimization</a:t>
            </a:r>
            <a:r>
              <a:rPr lang="pt-BR" sz="1600" dirty="0"/>
              <a:t> </a:t>
            </a:r>
            <a:r>
              <a:rPr lang="pt-BR" sz="1600" dirty="0" err="1"/>
              <a:t>flow</a:t>
            </a:r>
            <a:r>
              <a:rPr lang="pt-BR" sz="1600" dirty="0"/>
              <a:t>).</a:t>
            </a:r>
            <a:endParaRPr lang="en-US" sz="1600" dirty="0"/>
          </a:p>
        </p:txBody>
      </p:sp>
      <p:sp>
        <p:nvSpPr>
          <p:cNvPr id="9" name="Retângulo 8">
            <a:extLst>
              <a:ext uri="{FF2B5EF4-FFF2-40B4-BE49-F238E27FC236}">
                <a16:creationId xmlns:a16="http://schemas.microsoft.com/office/drawing/2014/main" id="{7F0B6AB0-B9C4-4F13-A9AC-7759DDBBAC22}"/>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sp>
        <p:nvSpPr>
          <p:cNvPr id="10" name="CaixaDeTexto 9">
            <a:extLst>
              <a:ext uri="{FF2B5EF4-FFF2-40B4-BE49-F238E27FC236}">
                <a16:creationId xmlns:a16="http://schemas.microsoft.com/office/drawing/2014/main" id="{058518FB-C99C-4CCA-AB06-5E4B891C5316}"/>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Tree>
    <p:extLst>
      <p:ext uri="{BB962C8B-B14F-4D97-AF65-F5344CB8AC3E}">
        <p14:creationId xmlns:p14="http://schemas.microsoft.com/office/powerpoint/2010/main" val="4057404356"/>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57</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AIRCRAFT CERTIFICATION</a:t>
            </a:r>
          </a:p>
          <a:p>
            <a:pPr algn="ctr"/>
            <a:r>
              <a:rPr lang="en-US" sz="3600" dirty="0"/>
              <a:t>CONSISTENCY CHECKS</a:t>
            </a:r>
          </a:p>
        </p:txBody>
      </p:sp>
    </p:spTree>
    <p:extLst>
      <p:ext uri="{BB962C8B-B14F-4D97-AF65-F5344CB8AC3E}">
        <p14:creationId xmlns:p14="http://schemas.microsoft.com/office/powerpoint/2010/main" val="863428279"/>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925009"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55576" y="698363"/>
            <a:ext cx="6624736" cy="400110"/>
          </a:xfrm>
          <a:prstGeom prst="rect">
            <a:avLst/>
          </a:prstGeom>
          <a:noFill/>
        </p:spPr>
        <p:txBody>
          <a:bodyPr wrap="square" rtlCol="0">
            <a:spAutoFit/>
          </a:bodyPr>
          <a:lstStyle/>
          <a:p>
            <a:r>
              <a:rPr lang="pt-BR" sz="2000" dirty="0"/>
              <a:t>Design </a:t>
            </a:r>
            <a:r>
              <a:rPr lang="pt-BR" sz="2000" dirty="0" err="1"/>
              <a:t>Diagram</a:t>
            </a:r>
            <a:endParaRPr lang="pt-BR" sz="2000" dirty="0"/>
          </a:p>
        </p:txBody>
      </p:sp>
      <p:sp>
        <p:nvSpPr>
          <p:cNvPr id="8" name="Retângulo 7">
            <a:extLst>
              <a:ext uri="{FF2B5EF4-FFF2-40B4-BE49-F238E27FC236}">
                <a16:creationId xmlns:a16="http://schemas.microsoft.com/office/drawing/2014/main" id="{17B2EB51-D708-44E8-AF06-7A288E3AFCCF}"/>
              </a:ext>
            </a:extLst>
          </p:cNvPr>
          <p:cNvSpPr/>
          <p:nvPr/>
        </p:nvSpPr>
        <p:spPr>
          <a:xfrm>
            <a:off x="755576" y="1164814"/>
            <a:ext cx="4824536" cy="4832092"/>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400" dirty="0"/>
              <a:t>The </a:t>
            </a:r>
            <a:r>
              <a:rPr lang="pt-BR" sz="1400" dirty="0" err="1"/>
              <a:t>selected</a:t>
            </a:r>
            <a:r>
              <a:rPr lang="pt-BR" sz="1400" dirty="0"/>
              <a:t> </a:t>
            </a:r>
            <a:r>
              <a:rPr lang="pt-BR" sz="1400" dirty="0" err="1"/>
              <a:t>aircraft</a:t>
            </a:r>
            <a:r>
              <a:rPr lang="pt-BR" sz="1400" dirty="0"/>
              <a:t> design must </a:t>
            </a:r>
            <a:r>
              <a:rPr lang="pt-BR" sz="1400" dirty="0" err="1"/>
              <a:t>be</a:t>
            </a:r>
            <a:r>
              <a:rPr lang="pt-BR" sz="1400" dirty="0"/>
              <a:t> </a:t>
            </a:r>
            <a:r>
              <a:rPr lang="pt-BR" sz="1400" dirty="0" err="1"/>
              <a:t>checked</a:t>
            </a:r>
            <a:r>
              <a:rPr lang="pt-BR" sz="1400" dirty="0"/>
              <a:t> </a:t>
            </a:r>
            <a:r>
              <a:rPr lang="pt-BR" sz="1400" dirty="0" err="1"/>
              <a:t>against</a:t>
            </a:r>
            <a:r>
              <a:rPr lang="pt-BR" sz="1400" dirty="0"/>
              <a:t> FAR25/</a:t>
            </a:r>
            <a:r>
              <a:rPr lang="pt-BR" sz="1400" dirty="0" err="1"/>
              <a:t>operational</a:t>
            </a:r>
            <a:r>
              <a:rPr lang="pt-BR" sz="1400" dirty="0"/>
              <a:t> performance </a:t>
            </a:r>
            <a:r>
              <a:rPr lang="pt-BR" sz="1400" dirty="0" err="1"/>
              <a:t>requirements</a:t>
            </a:r>
            <a:r>
              <a:rPr lang="pt-BR" sz="1400" dirty="0"/>
              <a:t> </a:t>
            </a:r>
            <a:r>
              <a:rPr lang="pt-BR" sz="1400" dirty="0" err="1"/>
              <a:t>before</a:t>
            </a:r>
            <a:r>
              <a:rPr lang="pt-BR" sz="1400" dirty="0"/>
              <a:t> </a:t>
            </a:r>
            <a:r>
              <a:rPr lang="pt-BR" sz="1400" dirty="0" err="1"/>
              <a:t>running</a:t>
            </a:r>
            <a:r>
              <a:rPr lang="pt-BR" sz="1400" dirty="0"/>
              <a:t> </a:t>
            </a:r>
            <a:r>
              <a:rPr lang="pt-BR" sz="1400" dirty="0" err="1"/>
              <a:t>the</a:t>
            </a:r>
            <a:r>
              <a:rPr lang="pt-BR" sz="1400" dirty="0"/>
              <a:t> </a:t>
            </a:r>
            <a:r>
              <a:rPr lang="pt-BR" sz="1400" dirty="0" err="1"/>
              <a:t>mission</a:t>
            </a:r>
            <a:r>
              <a:rPr lang="pt-BR" sz="1400" dirty="0"/>
              <a:t>/network </a:t>
            </a:r>
            <a:r>
              <a:rPr lang="pt-BR" sz="1400" dirty="0" err="1"/>
              <a:t>calculations</a:t>
            </a:r>
            <a:r>
              <a:rPr lang="pt-BR" sz="1400" dirty="0"/>
              <a:t>.</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pt-BR" sz="1400" dirty="0" err="1"/>
              <a:t>Class-I</a:t>
            </a:r>
            <a:r>
              <a:rPr lang="pt-BR" sz="1400" dirty="0"/>
              <a:t> </a:t>
            </a:r>
            <a:r>
              <a:rPr lang="pt-BR" sz="1400" dirty="0" err="1"/>
              <a:t>methodology</a:t>
            </a:r>
            <a:r>
              <a:rPr lang="pt-BR" sz="1400" dirty="0"/>
              <a:t> </a:t>
            </a:r>
            <a:r>
              <a:rPr lang="pt-BR" sz="1400" dirty="0" err="1"/>
              <a:t>is</a:t>
            </a:r>
            <a:r>
              <a:rPr lang="pt-BR" sz="1400" dirty="0"/>
              <a:t> </a:t>
            </a:r>
            <a:r>
              <a:rPr lang="pt-BR" sz="1400" dirty="0" err="1"/>
              <a:t>applied</a:t>
            </a:r>
            <a:r>
              <a:rPr lang="pt-BR" sz="1400" dirty="0"/>
              <a:t> (</a:t>
            </a:r>
            <a:r>
              <a:rPr lang="pt-BR" sz="1400" dirty="0" err="1"/>
              <a:t>closed</a:t>
            </a:r>
            <a:r>
              <a:rPr lang="pt-BR" sz="1400" dirty="0"/>
              <a:t> formulas);</a:t>
            </a:r>
          </a:p>
          <a:p>
            <a:pPr marL="742950" lvl="1" indent="-285750">
              <a:buClr>
                <a:schemeClr val="tx2"/>
              </a:buClr>
              <a:buFont typeface="Wingdings" panose="05000000000000000000" pitchFamily="2" charset="2"/>
              <a:buChar char="§"/>
            </a:pPr>
            <a:r>
              <a:rPr lang="pt-BR" sz="1400" dirty="0" err="1"/>
              <a:t>Claculation</a:t>
            </a:r>
            <a:r>
              <a:rPr lang="pt-BR" sz="1400" dirty="0"/>
              <a:t> </a:t>
            </a:r>
            <a:r>
              <a:rPr lang="pt-BR" sz="1400" dirty="0" err="1"/>
              <a:t>based</a:t>
            </a:r>
            <a:r>
              <a:rPr lang="pt-BR" sz="1400" dirty="0"/>
              <a:t> </a:t>
            </a:r>
            <a:r>
              <a:rPr lang="pt-BR" sz="1400" dirty="0" err="1"/>
              <a:t>on</a:t>
            </a:r>
            <a:r>
              <a:rPr lang="pt-BR" sz="1400" dirty="0"/>
              <a:t> </a:t>
            </a:r>
            <a:r>
              <a:rPr lang="pt-BR" sz="1400" dirty="0" err="1"/>
              <a:t>airframe</a:t>
            </a:r>
            <a:r>
              <a:rPr lang="pt-BR" sz="1400" dirty="0"/>
              <a:t>/</a:t>
            </a:r>
            <a:r>
              <a:rPr lang="pt-BR" sz="1400" dirty="0" err="1"/>
              <a:t>engine</a:t>
            </a:r>
            <a:r>
              <a:rPr lang="pt-BR" sz="1400" dirty="0"/>
              <a:t> </a:t>
            </a:r>
            <a:r>
              <a:rPr lang="pt-BR" sz="1400" dirty="0" err="1"/>
              <a:t>geometric</a:t>
            </a:r>
            <a:r>
              <a:rPr lang="pt-BR" sz="1400" dirty="0"/>
              <a:t> </a:t>
            </a:r>
            <a:r>
              <a:rPr lang="pt-BR" sz="1400" dirty="0" err="1"/>
              <a:t>parameters</a:t>
            </a:r>
            <a:r>
              <a:rPr lang="pt-BR" sz="1400" dirty="0"/>
              <a:t>.</a:t>
            </a:r>
          </a:p>
          <a:p>
            <a:pPr marL="742950" lvl="1" indent="-285750">
              <a:buClr>
                <a:schemeClr val="tx2"/>
              </a:buClr>
              <a:buFont typeface="Wingdings" panose="05000000000000000000" pitchFamily="2" charset="2"/>
              <a:buChar char="§"/>
            </a:pPr>
            <a:r>
              <a:rPr lang="pt-BR" sz="1400" dirty="0"/>
              <a:t>CD0 </a:t>
            </a:r>
            <a:r>
              <a:rPr lang="pt-BR" sz="1400" dirty="0" err="1"/>
              <a:t>and</a:t>
            </a:r>
            <a:r>
              <a:rPr lang="pt-BR" sz="1400" dirty="0"/>
              <a:t> </a:t>
            </a:r>
            <a:r>
              <a:rPr lang="pt-BR" sz="1400" dirty="0" err="1"/>
              <a:t>Wet</a:t>
            </a:r>
            <a:r>
              <a:rPr lang="pt-BR" sz="1400" dirty="0"/>
              <a:t> </a:t>
            </a:r>
            <a:r>
              <a:rPr lang="pt-BR" sz="1400" dirty="0" err="1"/>
              <a:t>Area</a:t>
            </a:r>
            <a:r>
              <a:rPr lang="pt-BR" sz="1400" dirty="0"/>
              <a:t> </a:t>
            </a:r>
            <a:r>
              <a:rPr lang="pt-BR" sz="1400" dirty="0" err="1"/>
              <a:t>estimation</a:t>
            </a:r>
            <a:r>
              <a:rPr lang="pt-BR" sz="1400" dirty="0"/>
              <a:t>.</a:t>
            </a:r>
          </a:p>
          <a:p>
            <a:pPr marL="742950" lvl="1" indent="-285750">
              <a:buClr>
                <a:schemeClr val="tx2"/>
              </a:buClr>
              <a:buFont typeface="Wingdings" panose="05000000000000000000" pitchFamily="2" charset="2"/>
              <a:buChar char="§"/>
            </a:pPr>
            <a:r>
              <a:rPr lang="pt-BR" sz="1400" dirty="0" err="1"/>
              <a:t>Drag</a:t>
            </a:r>
            <a:r>
              <a:rPr lang="pt-BR" sz="1400" dirty="0"/>
              <a:t> </a:t>
            </a:r>
            <a:r>
              <a:rPr lang="pt-BR" sz="1400" dirty="0" err="1"/>
              <a:t>estimation</a:t>
            </a:r>
            <a:r>
              <a:rPr lang="pt-BR" sz="1400" dirty="0"/>
              <a:t> for </a:t>
            </a:r>
            <a:r>
              <a:rPr lang="pt-BR" sz="1400" dirty="0" err="1"/>
              <a:t>landing</a:t>
            </a:r>
            <a:r>
              <a:rPr lang="pt-BR" sz="1400" dirty="0"/>
              <a:t> gear/flaps.</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en-US" sz="1400" dirty="0"/>
              <a:t>Required Thrust-to-weight ratio (T/W) is determined in the following design conditions as function of calculated wing loading:</a:t>
            </a:r>
          </a:p>
          <a:p>
            <a:pPr>
              <a:buClr>
                <a:schemeClr val="tx2"/>
              </a:buClr>
            </a:pPr>
            <a:endParaRPr lang="en-US" sz="1400" dirty="0"/>
          </a:p>
          <a:p>
            <a:pPr marL="742950" lvl="1" indent="-285750">
              <a:buClr>
                <a:schemeClr val="tx2"/>
              </a:buClr>
              <a:buFont typeface="Wingdings" panose="05000000000000000000" pitchFamily="2" charset="2"/>
              <a:buChar char="§"/>
            </a:pPr>
            <a:r>
              <a:rPr lang="pt-BR" sz="1400" dirty="0" err="1"/>
              <a:t>Takeoff</a:t>
            </a:r>
            <a:r>
              <a:rPr lang="pt-BR" sz="1400" dirty="0"/>
              <a:t> </a:t>
            </a:r>
            <a:r>
              <a:rPr lang="pt-BR" sz="1400" dirty="0" err="1"/>
              <a:t>at</a:t>
            </a:r>
            <a:r>
              <a:rPr lang="pt-BR" sz="1400" dirty="0"/>
              <a:t> </a:t>
            </a:r>
            <a:r>
              <a:rPr lang="pt-BR" sz="1400" dirty="0" err="1"/>
              <a:t>sea</a:t>
            </a:r>
            <a:r>
              <a:rPr lang="pt-BR" sz="1400" dirty="0"/>
              <a:t> </a:t>
            </a:r>
            <a:r>
              <a:rPr lang="pt-BR" sz="1400" dirty="0" err="1"/>
              <a:t>level</a:t>
            </a:r>
            <a:r>
              <a:rPr lang="pt-BR" sz="1400" dirty="0"/>
              <a:t> (MTOW, </a:t>
            </a:r>
            <a:r>
              <a:rPr lang="pt-BR" sz="1400" dirty="0" err="1"/>
              <a:t>Selected</a:t>
            </a:r>
            <a:r>
              <a:rPr lang="pt-BR" sz="1400" dirty="0"/>
              <a:t> TOFL)</a:t>
            </a:r>
          </a:p>
          <a:p>
            <a:pPr marL="742950" lvl="1" indent="-285750">
              <a:buClr>
                <a:schemeClr val="tx2"/>
              </a:buClr>
              <a:buFont typeface="Wingdings" panose="05000000000000000000" pitchFamily="2" charset="2"/>
              <a:buChar char="§"/>
            </a:pPr>
            <a:r>
              <a:rPr lang="pt-BR" sz="1400" dirty="0"/>
              <a:t>OEI 2nd </a:t>
            </a:r>
            <a:r>
              <a:rPr lang="pt-BR" sz="1400" dirty="0" err="1"/>
              <a:t>Segment</a:t>
            </a:r>
            <a:r>
              <a:rPr lang="pt-BR" sz="1400" dirty="0"/>
              <a:t> </a:t>
            </a:r>
            <a:r>
              <a:rPr lang="pt-BR" sz="1400" dirty="0" err="1"/>
              <a:t>Climb</a:t>
            </a:r>
            <a:r>
              <a:rPr lang="pt-BR" sz="1400" dirty="0"/>
              <a:t> – FAR 25.111 (2.4% </a:t>
            </a:r>
            <a:r>
              <a:rPr lang="pt-BR" sz="1400" dirty="0" err="1"/>
              <a:t>clb</a:t>
            </a:r>
            <a:r>
              <a:rPr lang="pt-BR" sz="1400" dirty="0"/>
              <a:t> </a:t>
            </a:r>
            <a:r>
              <a:rPr lang="pt-BR" sz="1400" dirty="0" err="1"/>
              <a:t>grad</a:t>
            </a:r>
            <a:r>
              <a:rPr lang="pt-BR" sz="1400" dirty="0"/>
              <a:t> for 2 </a:t>
            </a:r>
            <a:r>
              <a:rPr lang="pt-BR" sz="1400" dirty="0" err="1"/>
              <a:t>eng</a:t>
            </a:r>
            <a:r>
              <a:rPr lang="pt-BR" sz="1400" dirty="0"/>
              <a:t>);</a:t>
            </a:r>
          </a:p>
          <a:p>
            <a:pPr marL="742950" lvl="1" indent="-285750">
              <a:buClr>
                <a:schemeClr val="tx2"/>
              </a:buClr>
              <a:buFont typeface="Wingdings" panose="05000000000000000000" pitchFamily="2" charset="2"/>
              <a:buChar char="§"/>
            </a:pPr>
            <a:r>
              <a:rPr lang="pt-BR" sz="1400" dirty="0" err="1"/>
              <a:t>Missed</a:t>
            </a:r>
            <a:r>
              <a:rPr lang="pt-BR" sz="1400" dirty="0"/>
              <a:t> Approach (approach </a:t>
            </a:r>
            <a:r>
              <a:rPr lang="pt-BR" sz="1400" dirty="0" err="1"/>
              <a:t>and</a:t>
            </a:r>
            <a:r>
              <a:rPr lang="pt-BR" sz="1400" dirty="0"/>
              <a:t> </a:t>
            </a:r>
            <a:r>
              <a:rPr lang="pt-BR" sz="1400" dirty="0" err="1"/>
              <a:t>landing</a:t>
            </a:r>
            <a:r>
              <a:rPr lang="pt-BR" sz="1400" dirty="0"/>
              <a:t> </a:t>
            </a:r>
            <a:r>
              <a:rPr lang="pt-BR" sz="1400" dirty="0" err="1"/>
              <a:t>climb</a:t>
            </a:r>
            <a:r>
              <a:rPr lang="pt-BR" sz="1400" dirty="0"/>
              <a:t>) –  FAR 25.121 &amp; 25.119;</a:t>
            </a:r>
          </a:p>
          <a:p>
            <a:pPr marL="742950" lvl="1" indent="-285750">
              <a:buClr>
                <a:schemeClr val="tx2"/>
              </a:buClr>
              <a:buFont typeface="Wingdings" panose="05000000000000000000" pitchFamily="2" charset="2"/>
              <a:buChar char="§"/>
            </a:pPr>
            <a:r>
              <a:rPr lang="pt-BR" sz="1400" dirty="0"/>
              <a:t>Cruise (MMO) ;</a:t>
            </a:r>
          </a:p>
          <a:p>
            <a:pPr marL="742950" lvl="1" indent="-285750">
              <a:buClr>
                <a:schemeClr val="tx2"/>
              </a:buClr>
              <a:buFont typeface="Wingdings" panose="05000000000000000000" pitchFamily="2" charset="2"/>
              <a:buChar char="§"/>
            </a:pPr>
            <a:r>
              <a:rPr lang="pt-BR" sz="1400" dirty="0"/>
              <a:t>Residual Rate of </a:t>
            </a:r>
            <a:r>
              <a:rPr lang="pt-BR" sz="1400" dirty="0" err="1"/>
              <a:t>climb</a:t>
            </a:r>
            <a:r>
              <a:rPr lang="pt-BR" sz="1400" dirty="0"/>
              <a:t> </a:t>
            </a:r>
            <a:r>
              <a:rPr lang="pt-BR" sz="1400" dirty="0" err="1"/>
              <a:t>at</a:t>
            </a:r>
            <a:r>
              <a:rPr lang="pt-BR" sz="1400" dirty="0"/>
              <a:t> Max </a:t>
            </a:r>
            <a:r>
              <a:rPr lang="pt-BR" sz="1400" dirty="0" err="1"/>
              <a:t>Certified</a:t>
            </a:r>
            <a:r>
              <a:rPr lang="pt-BR" sz="1400" dirty="0"/>
              <a:t> </a:t>
            </a:r>
            <a:r>
              <a:rPr lang="pt-BR" sz="1400" dirty="0" err="1"/>
              <a:t>Ceiling</a:t>
            </a:r>
            <a:r>
              <a:rPr lang="pt-BR" sz="1400" dirty="0"/>
              <a:t> (300 </a:t>
            </a:r>
            <a:r>
              <a:rPr lang="pt-BR" sz="1400" dirty="0" err="1"/>
              <a:t>fpm</a:t>
            </a:r>
            <a:r>
              <a:rPr lang="pt-BR" sz="1400" dirty="0"/>
              <a:t>);</a:t>
            </a:r>
          </a:p>
        </p:txBody>
      </p:sp>
      <p:pic>
        <p:nvPicPr>
          <p:cNvPr id="9" name="Imagem 8">
            <a:extLst>
              <a:ext uri="{FF2B5EF4-FFF2-40B4-BE49-F238E27FC236}">
                <a16:creationId xmlns:a16="http://schemas.microsoft.com/office/drawing/2014/main" id="{940F075A-504E-437E-8788-92D9F3A68E33}"/>
              </a:ext>
            </a:extLst>
          </p:cNvPr>
          <p:cNvPicPr>
            <a:picLocks noChangeAspect="1"/>
          </p:cNvPicPr>
          <p:nvPr/>
        </p:nvPicPr>
        <p:blipFill>
          <a:blip r:embed="rId2"/>
          <a:stretch>
            <a:fillRect/>
          </a:stretch>
        </p:blipFill>
        <p:spPr>
          <a:xfrm>
            <a:off x="5401149" y="1134420"/>
            <a:ext cx="3708400" cy="2777117"/>
          </a:xfrm>
          <a:prstGeom prst="rect">
            <a:avLst/>
          </a:prstGeom>
        </p:spPr>
      </p:pic>
      <p:sp>
        <p:nvSpPr>
          <p:cNvPr id="10" name="Retângulo 9">
            <a:extLst>
              <a:ext uri="{FF2B5EF4-FFF2-40B4-BE49-F238E27FC236}">
                <a16:creationId xmlns:a16="http://schemas.microsoft.com/office/drawing/2014/main" id="{5A3154EC-00D7-4132-A239-FEF4C5C3A240}"/>
              </a:ext>
            </a:extLst>
          </p:cNvPr>
          <p:cNvSpPr/>
          <p:nvPr/>
        </p:nvSpPr>
        <p:spPr>
          <a:xfrm>
            <a:off x="5718649" y="4438657"/>
            <a:ext cx="3390900" cy="553998"/>
          </a:xfrm>
          <a:prstGeom prst="rect">
            <a:avLst/>
          </a:prstGeom>
        </p:spPr>
        <p:txBody>
          <a:bodyPr wrap="square">
            <a:spAutoFit/>
          </a:bodyPr>
          <a:lstStyle/>
          <a:p>
            <a:r>
              <a:rPr lang="en-US" sz="1000" i="1" dirty="0"/>
              <a:t>Ref: </a:t>
            </a:r>
            <a:r>
              <a:rPr lang="en-US" sz="1000" i="1" dirty="0" err="1"/>
              <a:t>Roskam</a:t>
            </a:r>
            <a:r>
              <a:rPr lang="en-US" sz="1000" i="1" dirty="0"/>
              <a:t>, J., Airplane Design, Part I: Preliminary Sizing of Airplanes, Kansas, </a:t>
            </a:r>
            <a:r>
              <a:rPr lang="en-US" sz="1000" i="1" dirty="0" err="1"/>
              <a:t>DARcorporation</a:t>
            </a:r>
            <a:r>
              <a:rPr lang="en-US" sz="1000" i="1" dirty="0"/>
              <a:t>, EUA, 1999.</a:t>
            </a:r>
          </a:p>
        </p:txBody>
      </p:sp>
      <p:sp>
        <p:nvSpPr>
          <p:cNvPr id="2" name="Retângulo 1">
            <a:extLst>
              <a:ext uri="{FF2B5EF4-FFF2-40B4-BE49-F238E27FC236}">
                <a16:creationId xmlns:a16="http://schemas.microsoft.com/office/drawing/2014/main" id="{257066E8-249D-4FCE-9CAE-853D4DFFD5CD}"/>
              </a:ext>
            </a:extLst>
          </p:cNvPr>
          <p:cNvSpPr/>
          <p:nvPr/>
        </p:nvSpPr>
        <p:spPr>
          <a:xfrm>
            <a:off x="5718649" y="3957068"/>
            <a:ext cx="3158530" cy="400110"/>
          </a:xfrm>
          <a:prstGeom prst="rect">
            <a:avLst/>
          </a:prstGeom>
        </p:spPr>
        <p:txBody>
          <a:bodyPr wrap="square">
            <a:spAutoFit/>
          </a:bodyPr>
          <a:lstStyle/>
          <a:p>
            <a:r>
              <a:rPr lang="en-US" sz="1000" i="1" dirty="0"/>
              <a:t>Loftin Jr, L. K. (1980). Subsonic Aircraft: Evolution and the Matching of size to Performance.</a:t>
            </a:r>
          </a:p>
        </p:txBody>
      </p:sp>
    </p:spTree>
    <p:extLst>
      <p:ext uri="{BB962C8B-B14F-4D97-AF65-F5344CB8AC3E}">
        <p14:creationId xmlns:p14="http://schemas.microsoft.com/office/powerpoint/2010/main" val="107920342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708985"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Noise</a:t>
            </a:r>
            <a:r>
              <a:rPr lang="pt-BR" sz="2000" dirty="0"/>
              <a:t> </a:t>
            </a:r>
            <a:r>
              <a:rPr lang="pt-BR" sz="2000" dirty="0" err="1"/>
              <a:t>Certification</a:t>
            </a:r>
            <a:endParaRPr lang="pt-BR" sz="2000" dirty="0"/>
          </a:p>
        </p:txBody>
      </p:sp>
      <p:sp>
        <p:nvSpPr>
          <p:cNvPr id="11" name="Retângulo 10">
            <a:extLst>
              <a:ext uri="{FF2B5EF4-FFF2-40B4-BE49-F238E27FC236}">
                <a16:creationId xmlns:a16="http://schemas.microsoft.com/office/drawing/2014/main" id="{CB238D5B-F012-4B93-A27A-758152645F87}"/>
              </a:ext>
            </a:extLst>
          </p:cNvPr>
          <p:cNvSpPr/>
          <p:nvPr/>
        </p:nvSpPr>
        <p:spPr>
          <a:xfrm>
            <a:off x="726265" y="1903478"/>
            <a:ext cx="8238774"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Based</a:t>
            </a:r>
            <a:r>
              <a:rPr lang="pt-BR" sz="1600" dirty="0"/>
              <a:t> </a:t>
            </a:r>
            <a:r>
              <a:rPr lang="pt-BR" sz="1600" dirty="0" err="1"/>
              <a:t>on</a:t>
            </a:r>
            <a:r>
              <a:rPr lang="pt-BR" sz="1600" dirty="0"/>
              <a:t> </a:t>
            </a:r>
            <a:r>
              <a:rPr lang="pt-BR" sz="1600" dirty="0" err="1"/>
              <a:t>the</a:t>
            </a:r>
            <a:r>
              <a:rPr lang="pt-BR" sz="1600" dirty="0"/>
              <a:t> </a:t>
            </a:r>
            <a:r>
              <a:rPr lang="pt-BR" sz="1600" dirty="0" err="1"/>
              <a:t>model</a:t>
            </a:r>
            <a:r>
              <a:rPr lang="pt-BR" sz="1600" dirty="0"/>
              <a:t> </a:t>
            </a:r>
            <a:r>
              <a:rPr lang="pt-BR" sz="1600" dirty="0" err="1"/>
              <a:t>proposed</a:t>
            </a:r>
            <a:r>
              <a:rPr lang="pt-BR" sz="1600" dirty="0"/>
              <a:t> </a:t>
            </a:r>
            <a:r>
              <a:rPr lang="pt-BR" sz="1600" dirty="0" err="1"/>
              <a:t>by</a:t>
            </a:r>
            <a:r>
              <a:rPr lang="pt-BR" sz="1600" dirty="0"/>
              <a:t> Mattos </a:t>
            </a:r>
            <a:r>
              <a:rPr lang="pt-BR" sz="1600" dirty="0" err="1"/>
              <a:t>and</a:t>
            </a:r>
            <a:r>
              <a:rPr lang="pt-BR" sz="1600" dirty="0"/>
              <a:t> Magalhães (2012);</a:t>
            </a:r>
            <a:endParaRPr lang="en-US" sz="1600" dirty="0"/>
          </a:p>
          <a:p>
            <a:pPr marL="285750" indent="-285750" algn="just">
              <a:buClr>
                <a:schemeClr val="tx2"/>
              </a:buClr>
              <a:buFont typeface="Wingdings" panose="05000000000000000000" pitchFamily="2" charset="2"/>
              <a:buChar char="§"/>
            </a:pPr>
            <a:r>
              <a:rPr lang="en-US" sz="1600" dirty="0"/>
              <a:t>Calculation the noise signature in the three ICAO reference points: fly-over, sideline, and approach.</a:t>
            </a:r>
          </a:p>
        </p:txBody>
      </p:sp>
      <p:sp>
        <p:nvSpPr>
          <p:cNvPr id="4" name="Retângulo 3">
            <a:extLst>
              <a:ext uri="{FF2B5EF4-FFF2-40B4-BE49-F238E27FC236}">
                <a16:creationId xmlns:a16="http://schemas.microsoft.com/office/drawing/2014/main" id="{6E967BC9-4D20-40A5-884A-7C8343C457F0}"/>
              </a:ext>
            </a:extLst>
          </p:cNvPr>
          <p:cNvSpPr/>
          <p:nvPr/>
        </p:nvSpPr>
        <p:spPr>
          <a:xfrm>
            <a:off x="734018" y="1164814"/>
            <a:ext cx="8409981" cy="738664"/>
          </a:xfrm>
          <a:prstGeom prst="rect">
            <a:avLst/>
          </a:prstGeom>
        </p:spPr>
        <p:txBody>
          <a:bodyPr wrap="square">
            <a:spAutoFit/>
          </a:bodyPr>
          <a:lstStyle/>
          <a:p>
            <a:r>
              <a:rPr lang="en-US" sz="1400" i="1" dirty="0"/>
              <a:t>Bento Mattos and Paulo Magalhaes. "Conceptual Optimal Design of Airliners with Noise Constraints", 50th AIAA Aerospace Sciences Meeting including the New Horizons Forum and Aerospace Exposition, Aerospace Sciences Meetings</a:t>
            </a:r>
          </a:p>
        </p:txBody>
      </p:sp>
      <p:pic>
        <p:nvPicPr>
          <p:cNvPr id="12" name="Picture 3">
            <a:extLst>
              <a:ext uri="{FF2B5EF4-FFF2-40B4-BE49-F238E27FC236}">
                <a16:creationId xmlns:a16="http://schemas.microsoft.com/office/drawing/2014/main" id="{AE861265-0638-4EB6-9828-D6FF225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207" y="2757121"/>
            <a:ext cx="4216890" cy="29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7336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6</a:t>
            </a:fld>
            <a:endParaRPr kumimoji="0" lang="pt-BR" dirty="0"/>
          </a:p>
        </p:txBody>
      </p:sp>
      <p:pic>
        <p:nvPicPr>
          <p:cNvPr id="5" name="Picture 10" descr="market-outlook-drivers.jpg">
            <a:extLst>
              <a:ext uri="{FF2B5EF4-FFF2-40B4-BE49-F238E27FC236}">
                <a16:creationId xmlns:a16="http://schemas.microsoft.com/office/drawing/2014/main" id="{E0CE5300-7CA9-4F9C-B6FC-A60AEFFA4C49}"/>
              </a:ext>
            </a:extLst>
          </p:cNvPr>
          <p:cNvPicPr>
            <a:picLocks noChangeAspect="1"/>
          </p:cNvPicPr>
          <p:nvPr/>
        </p:nvPicPr>
        <p:blipFill>
          <a:blip r:embed="rId2" cstate="print"/>
          <a:srcRect l="2343"/>
          <a:stretch>
            <a:fillRect/>
          </a:stretch>
        </p:blipFill>
        <p:spPr>
          <a:xfrm>
            <a:off x="971600" y="1340768"/>
            <a:ext cx="7461142" cy="4730718"/>
          </a:xfrm>
          <a:prstGeom prst="rect">
            <a:avLst/>
          </a:prstGeom>
        </p:spPr>
      </p:pic>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827584" y="854022"/>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Market Drivers</a:t>
            </a:r>
          </a:p>
        </p:txBody>
      </p:sp>
    </p:spTree>
    <p:extLst>
      <p:ext uri="{BB962C8B-B14F-4D97-AF65-F5344CB8AC3E}">
        <p14:creationId xmlns:p14="http://schemas.microsoft.com/office/powerpoint/2010/main" val="113015246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60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NETWORK FRAMEWORK</a:t>
            </a:r>
          </a:p>
          <a:p>
            <a:pPr algn="ctr"/>
            <a:r>
              <a:rPr lang="en-US" sz="3600" dirty="0"/>
              <a:t>DISCIPLINES</a:t>
            </a:r>
          </a:p>
        </p:txBody>
      </p:sp>
    </p:spTree>
    <p:extLst>
      <p:ext uri="{BB962C8B-B14F-4D97-AF65-F5344CB8AC3E}">
        <p14:creationId xmlns:p14="http://schemas.microsoft.com/office/powerpoint/2010/main" val="577932517"/>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853001"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344094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This module was implemented in MATLAB® language embedding the </a:t>
            </a:r>
            <a:r>
              <a:rPr lang="en-US" sz="1600" dirty="0">
                <a:solidFill>
                  <a:srgbClr val="002060"/>
                </a:solidFill>
              </a:rPr>
              <a:t>aircraft performance calculations necessary to determine trip fuel (W</a:t>
            </a:r>
            <a:r>
              <a:rPr lang="en-US" sz="1600" baseline="-25000" dirty="0">
                <a:solidFill>
                  <a:srgbClr val="002060"/>
                </a:solidFill>
              </a:rPr>
              <a:t>f</a:t>
            </a:r>
            <a:r>
              <a:rPr lang="en-US" sz="1600" dirty="0">
                <a:solidFill>
                  <a:srgbClr val="002060"/>
                </a:solidFill>
              </a:rPr>
              <a:t>) and time (T) </a:t>
            </a:r>
            <a:r>
              <a:rPr lang="en-US" sz="1600" dirty="0"/>
              <a:t>for each given range (DIST) and Takeoff Weight (TOW), afterwards used to compute the Direct Operational Cost (DOC) related to the sector.</a:t>
            </a:r>
          </a:p>
          <a:p>
            <a:pPr marL="285750" lvl="1" indent="-285750" algn="just">
              <a:spcBef>
                <a:spcPct val="20000"/>
              </a:spcBef>
              <a:buClr>
                <a:srgbClr val="0039A6"/>
              </a:buClr>
              <a:buFont typeface="Wingdings" panose="05000000000000000000" pitchFamily="2" charset="2"/>
              <a:buChar char="§"/>
            </a:pPr>
            <a:r>
              <a:rPr lang="en-US" sz="1600" dirty="0"/>
              <a:t>Inputs from the aerodynamics module (C</a:t>
            </a:r>
            <a:r>
              <a:rPr lang="en-US" sz="1600" baseline="-25000" dirty="0"/>
              <a:t>D</a:t>
            </a:r>
            <a:r>
              <a:rPr lang="en-US" sz="1600" dirty="0"/>
              <a:t>, C</a:t>
            </a:r>
            <a:r>
              <a:rPr lang="en-US" sz="1600" baseline="-25000" dirty="0"/>
              <a:t>L</a:t>
            </a:r>
            <a:r>
              <a:rPr lang="en-US" sz="1600" dirty="0"/>
              <a:t>) and propulsion (net thrust and fuel flow) modules are necessary for the application of mass point equations to determine delta fuel ant time at integration steps, at a given performance state (weight and environmental conditions at altitude) and operational flight profile.</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Environmental conditions (pressure, density and temperature) at each integration point, as function of pressure altitude, are calculated as per the International Standard Atmosphere isentropic model. </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Along the vertical flight path the equations of motion are numerically integrated considering steady states segments in climb, cruise and descent according to :</a:t>
            </a:r>
          </a:p>
        </p:txBody>
      </p:sp>
      <p:pic>
        <p:nvPicPr>
          <p:cNvPr id="4" name="Imagem 3">
            <a:extLst>
              <a:ext uri="{FF2B5EF4-FFF2-40B4-BE49-F238E27FC236}">
                <a16:creationId xmlns:a16="http://schemas.microsoft.com/office/drawing/2014/main" id="{192858F1-2C48-4318-803B-C69850EAE349}"/>
              </a:ext>
            </a:extLst>
          </p:cNvPr>
          <p:cNvPicPr>
            <a:picLocks noChangeAspect="1"/>
          </p:cNvPicPr>
          <p:nvPr/>
        </p:nvPicPr>
        <p:blipFill rotWithShape="1">
          <a:blip r:embed="rId2"/>
          <a:srcRect l="28092" r="20880"/>
          <a:stretch/>
        </p:blipFill>
        <p:spPr>
          <a:xfrm>
            <a:off x="3275856" y="4365343"/>
            <a:ext cx="3600400" cy="1806862"/>
          </a:xfrm>
          <a:prstGeom prst="rect">
            <a:avLst/>
          </a:prstGeom>
        </p:spPr>
      </p:pic>
    </p:spTree>
    <p:extLst>
      <p:ext uri="{BB962C8B-B14F-4D97-AF65-F5344CB8AC3E}">
        <p14:creationId xmlns:p14="http://schemas.microsoft.com/office/powerpoint/2010/main" val="644502927"/>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58477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In steady state and small flight path angles γ (absolute value &lt; 5o, typical for commercial airplanes) we have:</a:t>
            </a:r>
            <a:endParaRPr lang="en-US" sz="1600" dirty="0">
              <a:solidFill>
                <a:srgbClr val="000000"/>
              </a:solidFill>
            </a:endParaRPr>
          </a:p>
        </p:txBody>
      </p:sp>
      <p:pic>
        <p:nvPicPr>
          <p:cNvPr id="9" name="Imagem 8">
            <a:extLst>
              <a:ext uri="{FF2B5EF4-FFF2-40B4-BE49-F238E27FC236}">
                <a16:creationId xmlns:a16="http://schemas.microsoft.com/office/drawing/2014/main" id="{6E781D0D-E89D-442F-814C-0947FD36DE17}"/>
              </a:ext>
            </a:extLst>
          </p:cNvPr>
          <p:cNvPicPr>
            <a:picLocks noChangeAspect="1"/>
          </p:cNvPicPr>
          <p:nvPr/>
        </p:nvPicPr>
        <p:blipFill>
          <a:blip r:embed="rId2"/>
          <a:stretch>
            <a:fillRect/>
          </a:stretch>
        </p:blipFill>
        <p:spPr>
          <a:xfrm>
            <a:off x="1062303" y="3657923"/>
            <a:ext cx="8016835" cy="2319748"/>
          </a:xfrm>
          <a:prstGeom prst="rect">
            <a:avLst/>
          </a:prstGeom>
        </p:spPr>
      </p:pic>
      <p:pic>
        <p:nvPicPr>
          <p:cNvPr id="10" name="Imagem 9">
            <a:extLst>
              <a:ext uri="{FF2B5EF4-FFF2-40B4-BE49-F238E27FC236}">
                <a16:creationId xmlns:a16="http://schemas.microsoft.com/office/drawing/2014/main" id="{184967F2-529D-4D4A-9A50-F5C279CC1C91}"/>
              </a:ext>
            </a:extLst>
          </p:cNvPr>
          <p:cNvPicPr>
            <a:picLocks noChangeAspect="1"/>
          </p:cNvPicPr>
          <p:nvPr/>
        </p:nvPicPr>
        <p:blipFill>
          <a:blip r:embed="rId3"/>
          <a:stretch>
            <a:fillRect/>
          </a:stretch>
        </p:blipFill>
        <p:spPr>
          <a:xfrm>
            <a:off x="342663" y="1804022"/>
            <a:ext cx="8496537" cy="1949654"/>
          </a:xfrm>
          <a:prstGeom prst="rect">
            <a:avLst/>
          </a:prstGeom>
        </p:spPr>
      </p:pic>
    </p:spTree>
    <p:extLst>
      <p:ext uri="{BB962C8B-B14F-4D97-AF65-F5344CB8AC3E}">
        <p14:creationId xmlns:p14="http://schemas.microsoft.com/office/powerpoint/2010/main" val="3188735044"/>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91991"/>
            <a:ext cx="8184097" cy="929485"/>
          </a:xfrm>
          <a:prstGeom prst="rect">
            <a:avLst/>
          </a:prstGeom>
        </p:spPr>
        <p:txBody>
          <a:bodyPr wrap="square">
            <a:spAutoFit/>
          </a:bodyPr>
          <a:lstStyle/>
          <a:p>
            <a:pPr marL="285750" lvl="1" indent="-285750" algn="just">
              <a:spcBef>
                <a:spcPct val="20000"/>
              </a:spcBef>
              <a:buClr>
                <a:srgbClr val="0039A6"/>
              </a:buClr>
              <a:buFont typeface="Arial" panose="020B0604020202020204" pitchFamily="34" charset="0"/>
              <a:buChar char="•"/>
            </a:pPr>
            <a:r>
              <a:rPr lang="en-US" sz="1600" dirty="0"/>
              <a:t>Considers a </a:t>
            </a:r>
            <a:r>
              <a:rPr lang="en-US" sz="1600" dirty="0">
                <a:solidFill>
                  <a:srgbClr val="002060"/>
                </a:solidFill>
              </a:rPr>
              <a:t>realistic transport airliner operational profile </a:t>
            </a:r>
            <a:r>
              <a:rPr lang="en-US" sz="1600" dirty="0"/>
              <a:t>as below:</a:t>
            </a:r>
          </a:p>
          <a:p>
            <a:pPr marL="285750" lvl="1" indent="-285750" algn="just">
              <a:spcBef>
                <a:spcPct val="20000"/>
              </a:spcBef>
              <a:buClr>
                <a:srgbClr val="0039A6"/>
              </a:buClr>
              <a:buFont typeface="Wingdings" panose="05000000000000000000" pitchFamily="2" charset="2"/>
              <a:buChar char="§"/>
            </a:pPr>
            <a:endParaRPr lang="en-US" sz="1600" b="1" dirty="0"/>
          </a:p>
          <a:p>
            <a:pPr marL="0" lvl="1" algn="just">
              <a:spcBef>
                <a:spcPct val="20000"/>
              </a:spcBef>
              <a:buClr>
                <a:srgbClr val="0039A6"/>
              </a:buClr>
            </a:pPr>
            <a:endParaRPr lang="en-US" sz="1600" dirty="0"/>
          </a:p>
        </p:txBody>
      </p:sp>
      <p:pic>
        <p:nvPicPr>
          <p:cNvPr id="4" name="Imagem 3">
            <a:extLst>
              <a:ext uri="{FF2B5EF4-FFF2-40B4-BE49-F238E27FC236}">
                <a16:creationId xmlns:a16="http://schemas.microsoft.com/office/drawing/2014/main" id="{8F71B652-B359-4F67-BFCD-055E99A07ED8}"/>
              </a:ext>
            </a:extLst>
          </p:cNvPr>
          <p:cNvPicPr>
            <a:picLocks noChangeAspect="1"/>
          </p:cNvPicPr>
          <p:nvPr/>
        </p:nvPicPr>
        <p:blipFill>
          <a:blip r:embed="rId2"/>
          <a:stretch>
            <a:fillRect/>
          </a:stretch>
        </p:blipFill>
        <p:spPr>
          <a:xfrm>
            <a:off x="1547663" y="1492100"/>
            <a:ext cx="6334135" cy="4385171"/>
          </a:xfrm>
          <a:prstGeom prst="rect">
            <a:avLst/>
          </a:prstGeom>
        </p:spPr>
      </p:pic>
      <p:sp>
        <p:nvSpPr>
          <p:cNvPr id="8" name="CaixaDeTexto 7">
            <a:extLst>
              <a:ext uri="{FF2B5EF4-FFF2-40B4-BE49-F238E27FC236}">
                <a16:creationId xmlns:a16="http://schemas.microsoft.com/office/drawing/2014/main" id="{04EF4084-18DF-497B-AFD3-FE3036F415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84905002"/>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49E39DB-E965-4AB5-AE60-39736DB0C0C4}"/>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64</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22373"/>
            <a:ext cx="8341879" cy="168661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A( Climb to 10,000 ft) </a:t>
            </a:r>
          </a:p>
          <a:p>
            <a:pPr marL="0" lvl="1" algn="just">
              <a:spcBef>
                <a:spcPct val="20000"/>
              </a:spcBef>
              <a:buClr>
                <a:srgbClr val="0039A6"/>
              </a:buClr>
            </a:pPr>
            <a:r>
              <a:rPr lang="en-US" sz="1400" dirty="0"/>
              <a:t>From pressure altitude of 1,500 ft above the elevation of the most used runway for takeoff the aircraft climbs maintaining maximum climb thrust and constant calibrated airspeed of 250 knots (respecting Air Traffic Control speed restriction requirements) until a pressure altitude of 10000 ft. Fuel and time quantity allowances are added to computations representing the aircraft maneuvering necessary for takeoff run, lift off and gear/flap configuration changes.</a:t>
            </a:r>
          </a:p>
          <a:p>
            <a:pPr marL="0" lvl="1" algn="just">
              <a:spcBef>
                <a:spcPct val="20000"/>
              </a:spcBef>
              <a:buClr>
                <a:srgbClr val="0039A6"/>
              </a:buClr>
            </a:pPr>
            <a:endParaRPr lang="en-US" sz="1400" dirty="0"/>
          </a:p>
        </p:txBody>
      </p:sp>
      <p:sp>
        <p:nvSpPr>
          <p:cNvPr id="9" name="Retângulo: Cantos Arredondados 8">
            <a:extLst>
              <a:ext uri="{FF2B5EF4-FFF2-40B4-BE49-F238E27FC236}">
                <a16:creationId xmlns:a16="http://schemas.microsoft.com/office/drawing/2014/main" id="{AEFF8946-87D3-4B26-B886-C07D4101EC78}"/>
              </a:ext>
            </a:extLst>
          </p:cNvPr>
          <p:cNvSpPr/>
          <p:nvPr/>
        </p:nvSpPr>
        <p:spPr>
          <a:xfrm>
            <a:off x="2651618" y="4653136"/>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C1F997D4-D15E-4FAD-AADF-8BE769E39099}"/>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1" name="CaixaDeTexto 10">
            <a:extLst>
              <a:ext uri="{FF2B5EF4-FFF2-40B4-BE49-F238E27FC236}">
                <a16:creationId xmlns:a16="http://schemas.microsoft.com/office/drawing/2014/main" id="{AEA825B8-E5D7-43E2-97DA-D114FDE8A03A}"/>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474664523"/>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68DFDC1-0B98-4A8B-9A42-72CD5A8A4F83}"/>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65</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82455"/>
            <a:ext cx="8341879" cy="147117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B (Climb with Constant CAS)</a:t>
            </a:r>
          </a:p>
          <a:p>
            <a:pPr marL="0" lvl="1" algn="just">
              <a:spcBef>
                <a:spcPct val="20000"/>
              </a:spcBef>
              <a:buClr>
                <a:srgbClr val="0039A6"/>
              </a:buClr>
            </a:pPr>
            <a:r>
              <a:rPr lang="en-US" sz="1400" dirty="0"/>
              <a:t>At 10,000 ft pressure altitude the aircraft then accelerates in a levelled segment to a calibrated airspeed of 280 knots and then climbs at maximum thrust maintaining this speed until the Mach-Crossover Altitude or Cruise Altitude, whichever is lower.  The Mach-Crossover Altitude is the pressure altitude where the number of Mach reaches the prescribed cruise Mach number. </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2843808" y="4166105"/>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05AFF00-1054-4941-AB3F-CE911DF22667}"/>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2" name="CaixaDeTexto 11">
            <a:extLst>
              <a:ext uri="{FF2B5EF4-FFF2-40B4-BE49-F238E27FC236}">
                <a16:creationId xmlns:a16="http://schemas.microsoft.com/office/drawing/2014/main" id="{2F518392-4288-4421-ACF2-534F60F9D855}"/>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173488118"/>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C57704B-6D3C-4DB7-9447-6D0D1A9A65AA}"/>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66</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65787"/>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C (Climb with Constant Mach)</a:t>
            </a:r>
          </a:p>
          <a:p>
            <a:pPr marL="0" lvl="1" algn="just">
              <a:spcBef>
                <a:spcPct val="20000"/>
              </a:spcBef>
              <a:buClr>
                <a:srgbClr val="0039A6"/>
              </a:buClr>
            </a:pPr>
            <a:r>
              <a:rPr lang="en-US" sz="1400" dirty="0"/>
              <a:t>From the Mach-Crossover Altitude the aircraft climbs at maximum thrust with constant number of Mach (calculated cruise Mach number) to the selected cruise altitude.</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3252191" y="3429000"/>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E9A892-EAB4-493C-8F81-A4EFE226A764}"/>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7561E867-D665-4670-8E00-F297D1D42ED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541679617"/>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5C81A89-0A09-45DE-B274-4CFFB0CEA25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67</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61973"/>
            <a:ext cx="8309385" cy="1255728"/>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742950" lvl="2" indent="-285750" algn="just">
              <a:spcBef>
                <a:spcPct val="20000"/>
              </a:spcBef>
              <a:buClr>
                <a:srgbClr val="0039A6"/>
              </a:buClr>
              <a:buFont typeface="Wingdings" panose="05000000000000000000" pitchFamily="2" charset="2"/>
              <a:buChar char="Ø"/>
            </a:pPr>
            <a:r>
              <a:rPr lang="en-US" sz="1400" dirty="0"/>
              <a:t>The cruise segment is performed at constant number of Mach that is derived from the maximum M L⁄D condition.</a:t>
            </a:r>
          </a:p>
          <a:p>
            <a:pPr marL="742950" lvl="2" indent="-285750" algn="just">
              <a:spcBef>
                <a:spcPct val="20000"/>
              </a:spcBef>
              <a:buClr>
                <a:srgbClr val="0039A6"/>
              </a:buClr>
              <a:buFont typeface="Wingdings" panose="05000000000000000000" pitchFamily="2" charset="2"/>
              <a:buChar char="Ø"/>
            </a:pPr>
            <a:r>
              <a:rPr lang="en-US" sz="1400" dirty="0"/>
              <a:t>The cruise altitude corresponds to the optimum cruise altitude adjusted to the suitable flight level as per the Reduced Vertical Separation Minima (RVSM) air traffic rules. </a:t>
            </a:r>
          </a:p>
        </p:txBody>
      </p:sp>
      <p:sp>
        <p:nvSpPr>
          <p:cNvPr id="13" name="Retângulo: Cantos Arredondados 12">
            <a:extLst>
              <a:ext uri="{FF2B5EF4-FFF2-40B4-BE49-F238E27FC236}">
                <a16:creationId xmlns:a16="http://schemas.microsoft.com/office/drawing/2014/main" id="{7869E482-1151-4BFB-9B82-4E83CBF1E41C}"/>
              </a:ext>
            </a:extLst>
          </p:cNvPr>
          <p:cNvSpPr/>
          <p:nvPr/>
        </p:nvSpPr>
        <p:spPr>
          <a:xfrm>
            <a:off x="3779913" y="2960948"/>
            <a:ext cx="2376264" cy="6840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9428A66-DF59-4C2C-B450-F2F4CDF3416C}"/>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DE626BD6-FB9D-40FB-8382-303CF5F596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692116188"/>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68</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46423"/>
            <a:ext cx="8309385" cy="207441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0" lvl="1" algn="just">
              <a:spcBef>
                <a:spcPct val="20000"/>
              </a:spcBef>
              <a:buClr>
                <a:srgbClr val="0039A6"/>
              </a:buClr>
            </a:pPr>
            <a:endParaRPr lang="en-US" sz="1400" b="1" dirty="0"/>
          </a:p>
          <a:p>
            <a:pPr marL="0" lvl="1" algn="just">
              <a:spcBef>
                <a:spcPct val="20000"/>
              </a:spcBef>
              <a:buClr>
                <a:srgbClr val="0039A6"/>
              </a:buClr>
            </a:pPr>
            <a:r>
              <a:rPr lang="en-US" sz="1400" dirty="0"/>
              <a:t>The optimum cruise altitude is calculated as the minimum of: </a:t>
            </a:r>
          </a:p>
          <a:p>
            <a:pPr marL="742950" lvl="2" indent="-285750" algn="just">
              <a:spcBef>
                <a:spcPct val="20000"/>
              </a:spcBef>
              <a:buClr>
                <a:srgbClr val="0039A6"/>
              </a:buClr>
              <a:buFont typeface="Wingdings" panose="05000000000000000000" pitchFamily="2" charset="2"/>
              <a:buChar char="Ø"/>
            </a:pPr>
            <a:r>
              <a:rPr lang="en-US" sz="1400" dirty="0"/>
              <a:t>Maximum certified ceiling (fixed as 41,000 ft in this study).</a:t>
            </a:r>
          </a:p>
          <a:p>
            <a:pPr marL="742950" lvl="2" indent="-285750" algn="just">
              <a:spcBef>
                <a:spcPct val="20000"/>
              </a:spcBef>
              <a:buClr>
                <a:srgbClr val="0039A6"/>
              </a:buClr>
              <a:buFont typeface="Wingdings" panose="05000000000000000000" pitchFamily="2" charset="2"/>
              <a:buChar char="Ø"/>
            </a:pPr>
            <a:r>
              <a:rPr lang="en-US" sz="1400" dirty="0"/>
              <a:t>Maximum specific range altitude (considering the selected cruise speed and takeoff weight).</a:t>
            </a:r>
          </a:p>
          <a:p>
            <a:pPr marL="742950" lvl="2" indent="-285750" algn="just">
              <a:spcBef>
                <a:spcPct val="20000"/>
              </a:spcBef>
              <a:buClr>
                <a:srgbClr val="0039A6"/>
              </a:buClr>
              <a:buFont typeface="Wingdings" panose="05000000000000000000" pitchFamily="2" charset="2"/>
              <a:buChar char="Ø"/>
            </a:pPr>
            <a:r>
              <a:rPr lang="en-US" sz="1400" dirty="0"/>
              <a:t>Maximum altitude where the residual rate of climb is 300 ft/min</a:t>
            </a:r>
          </a:p>
          <a:p>
            <a:pPr marL="742950" lvl="2" indent="-285750" algn="just">
              <a:spcBef>
                <a:spcPct val="20000"/>
              </a:spcBef>
              <a:buClr>
                <a:srgbClr val="0039A6"/>
              </a:buClr>
              <a:buFont typeface="Wingdings" panose="05000000000000000000" pitchFamily="2" charset="2"/>
              <a:buChar char="Ø"/>
            </a:pPr>
            <a:r>
              <a:rPr lang="en-US" sz="1400" dirty="0"/>
              <a:t>Maximum altitude where 1.3g buffet (stall) margin is achieved. The latest considers stall at 40° bank angle in clean configuration and is calculated according to:</a:t>
            </a:r>
          </a:p>
        </p:txBody>
      </p:sp>
      <p:pic>
        <p:nvPicPr>
          <p:cNvPr id="2" name="Imagem 1">
            <a:extLst>
              <a:ext uri="{FF2B5EF4-FFF2-40B4-BE49-F238E27FC236}">
                <a16:creationId xmlns:a16="http://schemas.microsoft.com/office/drawing/2014/main" id="{C1DCBF0F-5318-40AA-956C-C48E8E5B73C3}"/>
              </a:ext>
            </a:extLst>
          </p:cNvPr>
          <p:cNvPicPr>
            <a:picLocks noChangeAspect="1"/>
          </p:cNvPicPr>
          <p:nvPr/>
        </p:nvPicPr>
        <p:blipFill>
          <a:blip r:embed="rId2"/>
          <a:stretch>
            <a:fillRect/>
          </a:stretch>
        </p:blipFill>
        <p:spPr>
          <a:xfrm>
            <a:off x="1103823" y="3763766"/>
            <a:ext cx="7411944" cy="1497553"/>
          </a:xfrm>
          <a:prstGeom prst="rect">
            <a:avLst/>
          </a:prstGeom>
        </p:spPr>
      </p:pic>
      <p:sp>
        <p:nvSpPr>
          <p:cNvPr id="8" name="CaixaDeTexto 7">
            <a:extLst>
              <a:ext uri="{FF2B5EF4-FFF2-40B4-BE49-F238E27FC236}">
                <a16:creationId xmlns:a16="http://schemas.microsoft.com/office/drawing/2014/main" id="{63A2AD44-9634-4228-BE3D-5FF7FF1BCD0A}"/>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9" name="CaixaDeTexto 8">
            <a:extLst>
              <a:ext uri="{FF2B5EF4-FFF2-40B4-BE49-F238E27FC236}">
                <a16:creationId xmlns:a16="http://schemas.microsoft.com/office/drawing/2014/main" id="{EA891677-FD6C-48D0-B427-0BF0EE9556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58247890"/>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C76B8DA-FD62-4C49-AB33-EC1B4DD2A0DF}"/>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E (Descent with Constant Mach to Mach-Crossover Altitude)</a:t>
            </a:r>
          </a:p>
          <a:p>
            <a:pPr marL="0" lvl="1" algn="just">
              <a:spcBef>
                <a:spcPct val="20000"/>
              </a:spcBef>
              <a:buClr>
                <a:srgbClr val="0039A6"/>
              </a:buClr>
            </a:pPr>
            <a:r>
              <a:rPr lang="en-US" sz="1400" dirty="0"/>
              <a:t>from top of descent the aircraft descents at idle thrust with cruise Mach number to the Mach-Crossover Altitude, where a calibrated airspeed of 310 </a:t>
            </a:r>
            <a:r>
              <a:rPr lang="en-US" sz="1400" dirty="0" err="1"/>
              <a:t>kt</a:t>
            </a:r>
            <a:r>
              <a:rPr lang="en-US" sz="1400" dirty="0"/>
              <a:t> is reached.</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39882" y="3340022"/>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1C01AA5-ECD3-4A7F-899B-763D5A357764}"/>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32097524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02a.jpg">
            <a:extLst>
              <a:ext uri="{FF2B5EF4-FFF2-40B4-BE49-F238E27FC236}">
                <a16:creationId xmlns:a16="http://schemas.microsoft.com/office/drawing/2014/main" id="{047B48BE-0BA7-4DA1-9F5D-1F20E59DD632}"/>
              </a:ext>
            </a:extLst>
          </p:cNvPr>
          <p:cNvPicPr>
            <a:picLocks noChangeAspect="1"/>
          </p:cNvPicPr>
          <p:nvPr/>
        </p:nvPicPr>
        <p:blipFill>
          <a:blip r:embed="rId2" cstate="print"/>
          <a:stretch>
            <a:fillRect/>
          </a:stretch>
        </p:blipFill>
        <p:spPr>
          <a:xfrm>
            <a:off x="900926" y="3567254"/>
            <a:ext cx="3592854" cy="2493440"/>
          </a:xfrm>
          <a:prstGeom prst="rect">
            <a:avLst/>
          </a:prstGeom>
        </p:spPr>
      </p:pic>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7</a:t>
            </a:fld>
            <a:endParaRPr kumimoji="0" lang="pt-BR" dirty="0"/>
          </a:p>
        </p:txBody>
      </p:sp>
      <p:sp>
        <p:nvSpPr>
          <p:cNvPr id="7" name="Rectangle 2">
            <a:extLst>
              <a:ext uri="{FF2B5EF4-FFF2-40B4-BE49-F238E27FC236}">
                <a16:creationId xmlns:a16="http://schemas.microsoft.com/office/drawing/2014/main" id="{FB78B5C9-2A3A-4D69-B923-54BA21DC57F3}"/>
              </a:ext>
            </a:extLst>
          </p:cNvPr>
          <p:cNvSpPr txBox="1">
            <a:spLocks noChangeArrowheads="1"/>
          </p:cNvSpPr>
          <p:nvPr/>
        </p:nvSpPr>
        <p:spPr>
          <a:xfrm>
            <a:off x="4732648" y="915492"/>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Configurations</a:t>
            </a:r>
          </a:p>
        </p:txBody>
      </p:sp>
      <p:pic>
        <p:nvPicPr>
          <p:cNvPr id="10" name="Picture 8" descr="fig02b.jpg">
            <a:extLst>
              <a:ext uri="{FF2B5EF4-FFF2-40B4-BE49-F238E27FC236}">
                <a16:creationId xmlns:a16="http://schemas.microsoft.com/office/drawing/2014/main" id="{D47DD1E2-33B7-4BE9-897C-DB4FB8354717}"/>
              </a:ext>
            </a:extLst>
          </p:cNvPr>
          <p:cNvPicPr>
            <a:picLocks noChangeAspect="1"/>
          </p:cNvPicPr>
          <p:nvPr/>
        </p:nvPicPr>
        <p:blipFill>
          <a:blip r:embed="rId3" cstate="print"/>
          <a:stretch>
            <a:fillRect/>
          </a:stretch>
        </p:blipFill>
        <p:spPr>
          <a:xfrm>
            <a:off x="4848212" y="3601668"/>
            <a:ext cx="3394862" cy="2478249"/>
          </a:xfrm>
          <a:prstGeom prst="rect">
            <a:avLst/>
          </a:prstGeom>
        </p:spPr>
      </p:pic>
      <p:pic>
        <p:nvPicPr>
          <p:cNvPr id="11" name="Picture 9" descr="fig02c.jpg">
            <a:extLst>
              <a:ext uri="{FF2B5EF4-FFF2-40B4-BE49-F238E27FC236}">
                <a16:creationId xmlns:a16="http://schemas.microsoft.com/office/drawing/2014/main" id="{9B90B3AF-0B65-4717-9204-FB0D948C9441}"/>
              </a:ext>
            </a:extLst>
          </p:cNvPr>
          <p:cNvPicPr>
            <a:picLocks noChangeAspect="1"/>
          </p:cNvPicPr>
          <p:nvPr/>
        </p:nvPicPr>
        <p:blipFill>
          <a:blip r:embed="rId4" cstate="print"/>
          <a:stretch>
            <a:fillRect/>
          </a:stretch>
        </p:blipFill>
        <p:spPr>
          <a:xfrm>
            <a:off x="930556" y="750508"/>
            <a:ext cx="3584875" cy="2731675"/>
          </a:xfrm>
          <a:prstGeom prst="rect">
            <a:avLst/>
          </a:prstGeom>
        </p:spPr>
      </p:pic>
      <p:sp>
        <p:nvSpPr>
          <p:cNvPr id="12" name="Rectangle 12">
            <a:extLst>
              <a:ext uri="{FF2B5EF4-FFF2-40B4-BE49-F238E27FC236}">
                <a16:creationId xmlns:a16="http://schemas.microsoft.com/office/drawing/2014/main" id="{BBEA8B30-7179-4985-A8BE-F8F6BCEEE1F9}"/>
              </a:ext>
            </a:extLst>
          </p:cNvPr>
          <p:cNvSpPr/>
          <p:nvPr/>
        </p:nvSpPr>
        <p:spPr>
          <a:xfrm>
            <a:off x="4747522" y="1574491"/>
            <a:ext cx="3943808" cy="923330"/>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kern="0" dirty="0"/>
              <a:t>Competing C-5 configurations during tests in the Langley 8-Foot Transonic</a:t>
            </a:r>
            <a:br>
              <a:rPr lang="en-US" kern="0" dirty="0"/>
            </a:br>
            <a:r>
              <a:rPr lang="en-US" kern="0" dirty="0"/>
              <a:t>Pressure Tunnel. </a:t>
            </a:r>
          </a:p>
        </p:txBody>
      </p:sp>
      <p:sp>
        <p:nvSpPr>
          <p:cNvPr id="13" name="TextBox 13">
            <a:extLst>
              <a:ext uri="{FF2B5EF4-FFF2-40B4-BE49-F238E27FC236}">
                <a16:creationId xmlns:a16="http://schemas.microsoft.com/office/drawing/2014/main" id="{B038CC63-F4AC-4153-9BB4-DD2392E6C3C5}"/>
              </a:ext>
            </a:extLst>
          </p:cNvPr>
          <p:cNvSpPr txBox="1"/>
          <p:nvPr/>
        </p:nvSpPr>
        <p:spPr>
          <a:xfrm>
            <a:off x="6221193" y="5566441"/>
            <a:ext cx="2056973" cy="369332"/>
          </a:xfrm>
          <a:prstGeom prst="rect">
            <a:avLst/>
          </a:prstGeom>
          <a:noFill/>
        </p:spPr>
        <p:txBody>
          <a:bodyPr wrap="none" rtlCol="0">
            <a:spAutoFit/>
          </a:bodyPr>
          <a:lstStyle/>
          <a:p>
            <a:r>
              <a:rPr lang="en-US" dirty="0">
                <a:solidFill>
                  <a:schemeClr val="bg1"/>
                </a:solidFill>
              </a:rPr>
              <a:t>Lockheed concept</a:t>
            </a:r>
          </a:p>
        </p:txBody>
      </p:sp>
      <p:sp>
        <p:nvSpPr>
          <p:cNvPr id="14" name="TextBox 14">
            <a:extLst>
              <a:ext uri="{FF2B5EF4-FFF2-40B4-BE49-F238E27FC236}">
                <a16:creationId xmlns:a16="http://schemas.microsoft.com/office/drawing/2014/main" id="{D5F591C9-8848-442A-B735-3593C780108F}"/>
              </a:ext>
            </a:extLst>
          </p:cNvPr>
          <p:cNvSpPr txBox="1"/>
          <p:nvPr/>
        </p:nvSpPr>
        <p:spPr>
          <a:xfrm>
            <a:off x="1745810" y="5618819"/>
            <a:ext cx="1903085" cy="369332"/>
          </a:xfrm>
          <a:prstGeom prst="rect">
            <a:avLst/>
          </a:prstGeom>
          <a:noFill/>
        </p:spPr>
        <p:txBody>
          <a:bodyPr wrap="none" rtlCol="0">
            <a:spAutoFit/>
          </a:bodyPr>
          <a:lstStyle/>
          <a:p>
            <a:r>
              <a:rPr lang="en-US" dirty="0">
                <a:solidFill>
                  <a:schemeClr val="bg1"/>
                </a:solidFill>
              </a:rPr>
              <a:t>Douglas concept</a:t>
            </a:r>
          </a:p>
        </p:txBody>
      </p:sp>
      <p:sp>
        <p:nvSpPr>
          <p:cNvPr id="15" name="TextBox 15">
            <a:extLst>
              <a:ext uri="{FF2B5EF4-FFF2-40B4-BE49-F238E27FC236}">
                <a16:creationId xmlns:a16="http://schemas.microsoft.com/office/drawing/2014/main" id="{1BE79574-509F-40C3-B5C1-E646A143826D}"/>
              </a:ext>
            </a:extLst>
          </p:cNvPr>
          <p:cNvSpPr txBox="1"/>
          <p:nvPr/>
        </p:nvSpPr>
        <p:spPr>
          <a:xfrm>
            <a:off x="1785918" y="3071810"/>
            <a:ext cx="1774845" cy="369332"/>
          </a:xfrm>
          <a:prstGeom prst="rect">
            <a:avLst/>
          </a:prstGeom>
          <a:noFill/>
        </p:spPr>
        <p:txBody>
          <a:bodyPr wrap="none" rtlCol="0">
            <a:spAutoFit/>
          </a:bodyPr>
          <a:lstStyle/>
          <a:p>
            <a:r>
              <a:rPr lang="en-US" dirty="0">
                <a:solidFill>
                  <a:schemeClr val="bg1"/>
                </a:solidFill>
              </a:rPr>
              <a:t>Boeing concept</a:t>
            </a:r>
          </a:p>
        </p:txBody>
      </p:sp>
    </p:spTree>
    <p:extLst>
      <p:ext uri="{BB962C8B-B14F-4D97-AF65-F5344CB8AC3E}">
        <p14:creationId xmlns:p14="http://schemas.microsoft.com/office/powerpoint/2010/main" val="1235969420"/>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99719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F (Descent with Constant CAS to 10,000 ft)</a:t>
            </a:r>
          </a:p>
          <a:p>
            <a:pPr marL="0" lvl="1" algn="just">
              <a:spcBef>
                <a:spcPct val="20000"/>
              </a:spcBef>
              <a:buClr>
                <a:srgbClr val="0039A6"/>
              </a:buClr>
            </a:pPr>
            <a:r>
              <a:rPr lang="en-US" sz="1400" dirty="0"/>
              <a:t>From the Mach-Crossover Altitude, a constant calibrated airspeed of 310 </a:t>
            </a:r>
            <a:r>
              <a:rPr lang="en-US" sz="1400" dirty="0" err="1"/>
              <a:t>kt</a:t>
            </a:r>
            <a:r>
              <a:rPr lang="en-US" sz="1400" dirty="0"/>
              <a:t> is maintained in the descent flight at idle thrust to 10,000 ft pressure altitude where the airplane is decelerated in leveled flight to a calibrated airspeed of 250 kt.</a:t>
            </a:r>
          </a:p>
        </p:txBody>
      </p:sp>
      <p:pic>
        <p:nvPicPr>
          <p:cNvPr id="4" name="Imagem 3">
            <a:extLst>
              <a:ext uri="{FF2B5EF4-FFF2-40B4-BE49-F238E27FC236}">
                <a16:creationId xmlns:a16="http://schemas.microsoft.com/office/drawing/2014/main" id="{DBD77A24-2D5F-4225-BB5B-42D23D445C39}"/>
              </a:ext>
            </a:extLst>
          </p:cNvPr>
          <p:cNvPicPr>
            <a:picLocks noChangeAspect="1"/>
          </p:cNvPicPr>
          <p:nvPr/>
        </p:nvPicPr>
        <p:blipFill>
          <a:blip r:embed="rId2"/>
          <a:stretch>
            <a:fillRect/>
          </a:stretch>
        </p:blipFill>
        <p:spPr>
          <a:xfrm>
            <a:off x="2267744" y="2412321"/>
            <a:ext cx="5254570" cy="3637780"/>
          </a:xfrm>
          <a:prstGeom prst="rect">
            <a:avLst/>
          </a:prstGeom>
        </p:spPr>
      </p:pic>
      <p:sp>
        <p:nvSpPr>
          <p:cNvPr id="2" name="Retângulo: Cantos Arredondados 1">
            <a:extLst>
              <a:ext uri="{FF2B5EF4-FFF2-40B4-BE49-F238E27FC236}">
                <a16:creationId xmlns:a16="http://schemas.microsoft.com/office/drawing/2014/main" id="{88833BFF-B72E-460C-AA7B-8F54C9026A98}"/>
              </a:ext>
            </a:extLst>
          </p:cNvPr>
          <p:cNvSpPr/>
          <p:nvPr/>
        </p:nvSpPr>
        <p:spPr>
          <a:xfrm>
            <a:off x="5796136" y="4212888"/>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155E7A3-D563-4BA3-A311-7C57ED66C6EB}"/>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914272788"/>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381C361-2522-430F-94CC-98838A0DE72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212640"/>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G (Descent to 1500 ft)</a:t>
            </a:r>
          </a:p>
          <a:p>
            <a:pPr marL="0" lvl="1" algn="just">
              <a:spcBef>
                <a:spcPct val="20000"/>
              </a:spcBef>
              <a:buClr>
                <a:srgbClr val="0039A6"/>
              </a:buClr>
            </a:pPr>
            <a:r>
              <a:rPr lang="en-US" sz="1400" dirty="0"/>
              <a:t>From 10,000 ft pressure altitude, constant calibrated airspeed of 250 </a:t>
            </a:r>
            <a:r>
              <a:rPr lang="en-US" sz="1400" dirty="0" err="1"/>
              <a:t>kt</a:t>
            </a:r>
            <a:r>
              <a:rPr lang="en-US" sz="1400" dirty="0"/>
              <a:t> is maintained in the descent flight at idle thrust to 1500 ft pressure altitude above the landing runway elevation where the airplane initiates the approach and landing phase. Fuel and time quantity allowances are added to computations representing the aircraft maneuvering necessary for approach, gear/flap configuration changes and landing.</a:t>
            </a:r>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80112" y="4653136"/>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D8FC302-C976-4260-AEBD-6F9F3E47B42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818095431"/>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2" name="Retângulo 1">
            <a:extLst>
              <a:ext uri="{FF2B5EF4-FFF2-40B4-BE49-F238E27FC236}">
                <a16:creationId xmlns:a16="http://schemas.microsoft.com/office/drawing/2014/main" id="{EDA8B6A7-B411-4574-B618-2DECE5918737}"/>
              </a:ext>
            </a:extLst>
          </p:cNvPr>
          <p:cNvSpPr/>
          <p:nvPr/>
        </p:nvSpPr>
        <p:spPr>
          <a:xfrm>
            <a:off x="635630" y="1091991"/>
            <a:ext cx="8203570" cy="73866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dirty="0"/>
              <a:t>The total fuel loaded on board (FOB) is determined considering the minimum fuel required as per the Brazilian regulations for transport aircraft (RBAC 121.645), considering the flight profile in analysis with the alternate flight profile.</a:t>
            </a:r>
          </a:p>
        </p:txBody>
      </p:sp>
      <p:pic>
        <p:nvPicPr>
          <p:cNvPr id="5" name="Imagem 4">
            <a:extLst>
              <a:ext uri="{FF2B5EF4-FFF2-40B4-BE49-F238E27FC236}">
                <a16:creationId xmlns:a16="http://schemas.microsoft.com/office/drawing/2014/main" id="{01E748CF-E01C-49DB-AA4E-0515F598B6D7}"/>
              </a:ext>
            </a:extLst>
          </p:cNvPr>
          <p:cNvPicPr>
            <a:picLocks noChangeAspect="1"/>
          </p:cNvPicPr>
          <p:nvPr/>
        </p:nvPicPr>
        <p:blipFill>
          <a:blip r:embed="rId2"/>
          <a:stretch>
            <a:fillRect/>
          </a:stretch>
        </p:blipFill>
        <p:spPr>
          <a:xfrm>
            <a:off x="-278769" y="1988840"/>
            <a:ext cx="9377906" cy="3456384"/>
          </a:xfrm>
          <a:prstGeom prst="rect">
            <a:avLst/>
          </a:prstGeom>
        </p:spPr>
      </p:pic>
      <p:sp>
        <p:nvSpPr>
          <p:cNvPr id="9" name="CaixaDeTexto 8">
            <a:extLst>
              <a:ext uri="{FF2B5EF4-FFF2-40B4-BE49-F238E27FC236}">
                <a16:creationId xmlns:a16="http://schemas.microsoft.com/office/drawing/2014/main" id="{04A6EF69-8073-460D-BEC2-859A934109A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901636505"/>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4920930" cy="400110"/>
          </a:xfrm>
          <a:prstGeom prst="rect">
            <a:avLst/>
          </a:prstGeom>
          <a:noFill/>
        </p:spPr>
        <p:txBody>
          <a:bodyPr wrap="square" rtlCol="0">
            <a:spAutoFit/>
          </a:bodyPr>
          <a:lstStyle/>
          <a:p>
            <a:r>
              <a:rPr lang="pt-BR" sz="2000" dirty="0"/>
              <a:t>OFP </a:t>
            </a:r>
            <a:r>
              <a:rPr lang="pt-BR" sz="2000" dirty="0" err="1"/>
              <a:t>Calculation</a:t>
            </a:r>
            <a:r>
              <a:rPr lang="pt-BR" sz="2000" dirty="0"/>
              <a:t> </a:t>
            </a:r>
            <a:r>
              <a:rPr lang="pt-BR" sz="2000" dirty="0" err="1"/>
              <a:t>Routine</a:t>
            </a:r>
            <a:endParaRPr lang="pt-BR" sz="2000" dirty="0"/>
          </a:p>
        </p:txBody>
      </p:sp>
      <p:sp>
        <p:nvSpPr>
          <p:cNvPr id="2" name="Retângulo 1">
            <a:extLst>
              <a:ext uri="{FF2B5EF4-FFF2-40B4-BE49-F238E27FC236}">
                <a16:creationId xmlns:a16="http://schemas.microsoft.com/office/drawing/2014/main" id="{1A0B5A6B-D6F6-4C57-8FDD-0DC8FE6716C3}"/>
              </a:ext>
            </a:extLst>
          </p:cNvPr>
          <p:cNvSpPr/>
          <p:nvPr/>
        </p:nvSpPr>
        <p:spPr>
          <a:xfrm>
            <a:off x="655103" y="1340768"/>
            <a:ext cx="4276938" cy="3194721"/>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solidFill>
                  <a:srgbClr val="002060"/>
                </a:solidFill>
              </a:rPr>
              <a:t>The OFP Calculation Routine is designed to calculate total fuel (Wf) and Time  (T) in the integrated flight segments </a:t>
            </a:r>
            <a:r>
              <a:rPr lang="en-US" sz="1600" dirty="0"/>
              <a:t>(climb, cruise and descent) sequence;</a:t>
            </a:r>
          </a:p>
          <a:p>
            <a:pPr marL="285750" lvl="1" indent="-285750" algn="just">
              <a:spcBef>
                <a:spcPct val="20000"/>
              </a:spcBef>
              <a:buClr>
                <a:srgbClr val="0039A6"/>
              </a:buClr>
              <a:buFont typeface="Wingdings" panose="05000000000000000000" pitchFamily="2" charset="2"/>
              <a:buChar char="§"/>
            </a:pPr>
            <a:r>
              <a:rPr lang="en-US" sz="1600" dirty="0"/>
              <a:t>It is constructed considering a </a:t>
            </a:r>
            <a:r>
              <a:rPr lang="en-US" sz="1600" dirty="0">
                <a:solidFill>
                  <a:srgbClr val="002060"/>
                </a:solidFill>
              </a:rPr>
              <a:t>forward sequence computation</a:t>
            </a:r>
            <a:r>
              <a:rPr lang="en-US" sz="1600" dirty="0"/>
              <a:t>, starting at the origin airport;</a:t>
            </a:r>
          </a:p>
          <a:p>
            <a:pPr marL="285750" lvl="1" indent="-285750" algn="just">
              <a:spcBef>
                <a:spcPct val="20000"/>
              </a:spcBef>
              <a:buClr>
                <a:srgbClr val="0039A6"/>
              </a:buClr>
              <a:buFont typeface="Wingdings" panose="05000000000000000000" pitchFamily="2" charset="2"/>
              <a:buChar char="§"/>
            </a:pPr>
            <a:r>
              <a:rPr lang="en-US" sz="1600" dirty="0"/>
              <a:t>For that it is necessary and </a:t>
            </a:r>
            <a:r>
              <a:rPr lang="en-US" sz="1600" dirty="0">
                <a:solidFill>
                  <a:srgbClr val="002060"/>
                </a:solidFill>
              </a:rPr>
              <a:t>interactive algorithm in order to determine the top of descent point (</a:t>
            </a:r>
            <a:r>
              <a:rPr lang="en-US" sz="1600" dirty="0" err="1">
                <a:solidFill>
                  <a:srgbClr val="002060"/>
                </a:solidFill>
              </a:rPr>
              <a:t>ToD</a:t>
            </a:r>
            <a:r>
              <a:rPr lang="en-US" sz="1600" dirty="0">
                <a:solidFill>
                  <a:srgbClr val="002060"/>
                </a:solidFill>
              </a:rPr>
              <a:t>);</a:t>
            </a:r>
          </a:p>
          <a:p>
            <a:pPr marL="285750" lvl="1" indent="-285750" algn="just">
              <a:spcBef>
                <a:spcPct val="20000"/>
              </a:spcBef>
              <a:buClr>
                <a:srgbClr val="0039A6"/>
              </a:buClr>
              <a:buFont typeface="Wingdings" panose="05000000000000000000" pitchFamily="2" charset="2"/>
              <a:buChar char="§"/>
            </a:pPr>
            <a:r>
              <a:rPr lang="en-US" sz="1600" dirty="0"/>
              <a:t>0.05nm is used as tolerance for convergence of the </a:t>
            </a:r>
            <a:r>
              <a:rPr lang="en-US" sz="1600" dirty="0" err="1"/>
              <a:t>ToD</a:t>
            </a:r>
            <a:r>
              <a:rPr lang="en-US" sz="1600" dirty="0"/>
              <a:t> point.</a:t>
            </a:r>
          </a:p>
        </p:txBody>
      </p:sp>
      <p:pic>
        <p:nvPicPr>
          <p:cNvPr id="4" name="Imagem 3">
            <a:extLst>
              <a:ext uri="{FF2B5EF4-FFF2-40B4-BE49-F238E27FC236}">
                <a16:creationId xmlns:a16="http://schemas.microsoft.com/office/drawing/2014/main" id="{3BCE95DE-61CA-4A20-BAAE-E8FB3B472F00}"/>
              </a:ext>
            </a:extLst>
          </p:cNvPr>
          <p:cNvPicPr>
            <a:picLocks noChangeAspect="1"/>
          </p:cNvPicPr>
          <p:nvPr/>
        </p:nvPicPr>
        <p:blipFill>
          <a:blip r:embed="rId2"/>
          <a:stretch>
            <a:fillRect/>
          </a:stretch>
        </p:blipFill>
        <p:spPr>
          <a:xfrm>
            <a:off x="5076056" y="1042243"/>
            <a:ext cx="3891960" cy="4773513"/>
          </a:xfrm>
          <a:prstGeom prst="rect">
            <a:avLst/>
          </a:prstGeom>
        </p:spPr>
      </p:pic>
      <p:sp>
        <p:nvSpPr>
          <p:cNvPr id="8" name="CaixaDeTexto 7">
            <a:extLst>
              <a:ext uri="{FF2B5EF4-FFF2-40B4-BE49-F238E27FC236}">
                <a16:creationId xmlns:a16="http://schemas.microsoft.com/office/drawing/2014/main" id="{EC47557C-55CB-4837-9AB4-76546A5654B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32985265"/>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74</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 </a:t>
            </a:r>
            <a:r>
              <a:rPr lang="pt-BR" sz="2000" dirty="0" err="1"/>
              <a:t>Algorithm</a:t>
            </a:r>
            <a:endParaRPr lang="pt-BR" sz="2000" dirty="0"/>
          </a:p>
        </p:txBody>
      </p:sp>
      <p:pic>
        <p:nvPicPr>
          <p:cNvPr id="4" name="Imagem 3">
            <a:extLst>
              <a:ext uri="{FF2B5EF4-FFF2-40B4-BE49-F238E27FC236}">
                <a16:creationId xmlns:a16="http://schemas.microsoft.com/office/drawing/2014/main" id="{802E2C42-F60D-4E7F-91A4-15E8F519239E}"/>
              </a:ext>
            </a:extLst>
          </p:cNvPr>
          <p:cNvPicPr>
            <a:picLocks noChangeAspect="1"/>
          </p:cNvPicPr>
          <p:nvPr/>
        </p:nvPicPr>
        <p:blipFill>
          <a:blip r:embed="rId2"/>
          <a:stretch>
            <a:fillRect/>
          </a:stretch>
        </p:blipFill>
        <p:spPr>
          <a:xfrm>
            <a:off x="827584" y="2470327"/>
            <a:ext cx="4885173" cy="3745037"/>
          </a:xfrm>
          <a:prstGeom prst="rect">
            <a:avLst/>
          </a:prstGeom>
        </p:spPr>
      </p:pic>
      <p:pic>
        <p:nvPicPr>
          <p:cNvPr id="5" name="Imagem 4">
            <a:extLst>
              <a:ext uri="{FF2B5EF4-FFF2-40B4-BE49-F238E27FC236}">
                <a16:creationId xmlns:a16="http://schemas.microsoft.com/office/drawing/2014/main" id="{CC23B316-6D9C-44EC-9BFE-6ADCB53CDE0A}"/>
              </a:ext>
            </a:extLst>
          </p:cNvPr>
          <p:cNvPicPr>
            <a:picLocks noChangeAspect="1"/>
          </p:cNvPicPr>
          <p:nvPr/>
        </p:nvPicPr>
        <p:blipFill>
          <a:blip r:embed="rId3"/>
          <a:stretch>
            <a:fillRect/>
          </a:stretch>
        </p:blipFill>
        <p:spPr>
          <a:xfrm>
            <a:off x="4659102" y="2679161"/>
            <a:ext cx="5328592" cy="1412799"/>
          </a:xfrm>
          <a:prstGeom prst="rect">
            <a:avLst/>
          </a:prstGeom>
        </p:spPr>
      </p:pic>
      <p:pic>
        <p:nvPicPr>
          <p:cNvPr id="8" name="Imagem 7">
            <a:extLst>
              <a:ext uri="{FF2B5EF4-FFF2-40B4-BE49-F238E27FC236}">
                <a16:creationId xmlns:a16="http://schemas.microsoft.com/office/drawing/2014/main" id="{20EBE335-EBBC-4638-AE77-BA2B08B3CEC7}"/>
              </a:ext>
            </a:extLst>
          </p:cNvPr>
          <p:cNvPicPr>
            <a:picLocks noChangeAspect="1"/>
          </p:cNvPicPr>
          <p:nvPr/>
        </p:nvPicPr>
        <p:blipFill>
          <a:blip r:embed="rId4"/>
          <a:stretch>
            <a:fillRect/>
          </a:stretch>
        </p:blipFill>
        <p:spPr>
          <a:xfrm>
            <a:off x="4525295" y="4091960"/>
            <a:ext cx="5733835" cy="1181393"/>
          </a:xfrm>
          <a:prstGeom prst="rect">
            <a:avLst/>
          </a:prstGeom>
        </p:spPr>
      </p:pic>
      <p:sp>
        <p:nvSpPr>
          <p:cNvPr id="11" name="Retângulo 10">
            <a:extLst>
              <a:ext uri="{FF2B5EF4-FFF2-40B4-BE49-F238E27FC236}">
                <a16:creationId xmlns:a16="http://schemas.microsoft.com/office/drawing/2014/main" id="{6BFECD54-FD26-4B79-9119-D5E6F97E5974}"/>
              </a:ext>
            </a:extLst>
          </p:cNvPr>
          <p:cNvSpPr/>
          <p:nvPr/>
        </p:nvSpPr>
        <p:spPr>
          <a:xfrm>
            <a:off x="684176" y="1048399"/>
            <a:ext cx="8280312" cy="117570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The Mission Performance Calculation Algorithm </a:t>
            </a:r>
            <a:r>
              <a:rPr lang="en-US" sz="1600" dirty="0">
                <a:solidFill>
                  <a:srgbClr val="002060"/>
                </a:solidFill>
              </a:rPr>
              <a:t>is designed to interactively determine the TOW </a:t>
            </a:r>
            <a:r>
              <a:rPr lang="en-US" sz="1600" dirty="0"/>
              <a:t>based on regular fuel reserves computation and given ZFW;</a:t>
            </a:r>
          </a:p>
          <a:p>
            <a:pPr marL="285750" lvl="1" indent="-285750" algn="just">
              <a:spcBef>
                <a:spcPct val="20000"/>
              </a:spcBef>
              <a:buClr>
                <a:srgbClr val="0039A6"/>
              </a:buClr>
              <a:buFont typeface="Wingdings" panose="05000000000000000000" pitchFamily="2" charset="2"/>
              <a:buChar char="§"/>
            </a:pPr>
            <a:r>
              <a:rPr lang="en-US" sz="1600" dirty="0"/>
              <a:t>It each interaction it calls the  OFP Calculation Routine to compute Wf. </a:t>
            </a:r>
          </a:p>
          <a:p>
            <a:pPr marL="285750" lvl="1" indent="-285750" algn="just">
              <a:spcBef>
                <a:spcPct val="20000"/>
              </a:spcBef>
              <a:buClr>
                <a:srgbClr val="0039A6"/>
              </a:buClr>
              <a:buFont typeface="Wingdings" panose="05000000000000000000" pitchFamily="2" charset="2"/>
              <a:buChar char="§"/>
            </a:pPr>
            <a:r>
              <a:rPr lang="en-US" sz="1600" dirty="0"/>
              <a:t>Payload-Range envelope limits (MZFW,MLW,MTOS and MAXFUEL) are checked in this process.</a:t>
            </a:r>
          </a:p>
        </p:txBody>
      </p:sp>
      <p:sp>
        <p:nvSpPr>
          <p:cNvPr id="9" name="CaixaDeTexto 8">
            <a:extLst>
              <a:ext uri="{FF2B5EF4-FFF2-40B4-BE49-F238E27FC236}">
                <a16:creationId xmlns:a16="http://schemas.microsoft.com/office/drawing/2014/main" id="{64C8FEE7-0425-47C8-A929-C854CA6D944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165754209"/>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75</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a:t>
            </a:r>
          </a:p>
        </p:txBody>
      </p:sp>
      <mc:AlternateContent xmlns:mc="http://schemas.openxmlformats.org/markup-compatibility/2006" xmlns:a14="http://schemas.microsoft.com/office/drawing/2010/main">
        <mc:Choice Requires="a14">
          <p:sp>
            <p:nvSpPr>
              <p:cNvPr id="8" name="Retângulo 7">
                <a:extLst>
                  <a:ext uri="{FF2B5EF4-FFF2-40B4-BE49-F238E27FC236}">
                    <a16:creationId xmlns:a16="http://schemas.microsoft.com/office/drawing/2014/main" id="{02EBEC23-32A4-4BDD-A9F6-4BF6E481EDB0}"/>
                  </a:ext>
                </a:extLst>
              </p:cNvPr>
              <p:cNvSpPr/>
              <p:nvPr/>
            </p:nvSpPr>
            <p:spPr>
              <a:xfrm>
                <a:off x="732221" y="1844824"/>
                <a:ext cx="8278835" cy="3547446"/>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a:solidFill>
                      <a:srgbClr val="000000"/>
                    </a:solidFill>
                    <a:latin typeface="+mn-lt"/>
                  </a:rPr>
                  <a:t>DOC </a:t>
                </a:r>
                <a:r>
                  <a:rPr lang="pt-BR" sz="1600" dirty="0" err="1">
                    <a:solidFill>
                      <a:srgbClr val="000000"/>
                    </a:solidFill>
                    <a:latin typeface="+mn-lt"/>
                  </a:rPr>
                  <a:t>Calculation</a:t>
                </a:r>
                <a:r>
                  <a:rPr lang="pt-BR" sz="1600" dirty="0">
                    <a:solidFill>
                      <a:srgbClr val="000000"/>
                    </a:solidFill>
                    <a:latin typeface="+mn-lt"/>
                  </a:rPr>
                  <a:t> uses </a:t>
                </a:r>
                <a:r>
                  <a:rPr lang="pt-BR" sz="1600" dirty="0" err="1">
                    <a:solidFill>
                      <a:srgbClr val="000000"/>
                    </a:solidFill>
                    <a:latin typeface="+mn-lt"/>
                  </a:rPr>
                  <a:t>Roskam’s</a:t>
                </a:r>
                <a:r>
                  <a:rPr lang="pt-BR" sz="1600" dirty="0">
                    <a:solidFill>
                      <a:srgbClr val="000000"/>
                    </a:solidFill>
                    <a:latin typeface="+mn-lt"/>
                  </a:rPr>
                  <a:t> </a:t>
                </a:r>
                <a:r>
                  <a:rPr lang="pt-BR" sz="1600" dirty="0" err="1">
                    <a:solidFill>
                      <a:srgbClr val="000000"/>
                    </a:solidFill>
                    <a:latin typeface="+mn-lt"/>
                  </a:rPr>
                  <a:t>methodology</a:t>
                </a:r>
                <a:r>
                  <a:rPr lang="pt-BR" sz="1600" dirty="0">
                    <a:solidFill>
                      <a:srgbClr val="000000"/>
                    </a:solidFill>
                    <a:latin typeface="+mn-lt"/>
                  </a:rPr>
                  <a:t> [41]:</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Function</a:t>
                </a:r>
                <a:r>
                  <a:rPr lang="pt-BR" sz="1600" dirty="0">
                    <a:solidFill>
                      <a:srgbClr val="000000"/>
                    </a:solidFill>
                    <a:latin typeface="+mn-lt"/>
                  </a:rPr>
                  <a:t> of  MTOW, </a:t>
                </a:r>
                <a:r>
                  <a:rPr lang="pt-BR" sz="1600" dirty="0" err="1">
                    <a:solidFill>
                      <a:srgbClr val="000000"/>
                    </a:solidFill>
                    <a:latin typeface="+mn-lt"/>
                  </a:rPr>
                  <a:t>Block</a:t>
                </a:r>
                <a:r>
                  <a:rPr lang="pt-BR" sz="1600" dirty="0">
                    <a:solidFill>
                      <a:srgbClr val="000000"/>
                    </a:solidFill>
                    <a:latin typeface="+mn-lt"/>
                  </a:rPr>
                  <a:t> time (T+TAT)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Block</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Wf+Taxifuel</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Closed</a:t>
                </a:r>
                <a:r>
                  <a:rPr lang="pt-BR" sz="1600" dirty="0">
                    <a:solidFill>
                      <a:srgbClr val="000000"/>
                    </a:solidFill>
                    <a:latin typeface="+mn-lt"/>
                  </a:rPr>
                  <a:t> formulas for </a:t>
                </a:r>
                <a:r>
                  <a:rPr lang="pt-BR" sz="1600" dirty="0" err="1">
                    <a:solidFill>
                      <a:srgbClr val="000000"/>
                    </a:solidFill>
                    <a:latin typeface="+mn-lt"/>
                  </a:rPr>
                  <a:t>cost</a:t>
                </a:r>
                <a:r>
                  <a:rPr lang="pt-BR" sz="1600" dirty="0">
                    <a:solidFill>
                      <a:srgbClr val="000000"/>
                    </a:solidFill>
                    <a:latin typeface="+mn-lt"/>
                  </a:rPr>
                  <a:t> componentes;</a:t>
                </a:r>
              </a:p>
              <a:p>
                <a:pPr marL="742950" lvl="1" indent="-285750" algn="just">
                  <a:buClr>
                    <a:srgbClr val="0039A6"/>
                  </a:buClr>
                  <a:buFont typeface="Wingdings" panose="05000000000000000000" pitchFamily="2" charset="2"/>
                  <a:buChar char="§"/>
                </a:pPr>
                <a:r>
                  <a:rPr lang="pt-BR" sz="1600" dirty="0">
                    <a:solidFill>
                      <a:srgbClr val="002060"/>
                    </a:solidFill>
                    <a:latin typeface="+mn-lt"/>
                  </a:rPr>
                  <a:t>No </a:t>
                </a:r>
                <a:r>
                  <a:rPr lang="pt-BR" sz="1600" dirty="0" err="1">
                    <a:solidFill>
                      <a:srgbClr val="002060"/>
                    </a:solidFill>
                    <a:latin typeface="+mn-lt"/>
                  </a:rPr>
                  <a:t>Cost</a:t>
                </a:r>
                <a:r>
                  <a:rPr lang="pt-BR" sz="1600" dirty="0">
                    <a:solidFill>
                      <a:srgbClr val="002060"/>
                    </a:solidFill>
                    <a:latin typeface="+mn-lt"/>
                  </a:rPr>
                  <a:t> Index </a:t>
                </a:r>
                <a:r>
                  <a:rPr lang="pt-BR" sz="1600" dirty="0" err="1">
                    <a:solidFill>
                      <a:srgbClr val="002060"/>
                    </a:solidFill>
                    <a:latin typeface="+mn-lt"/>
                  </a:rPr>
                  <a:t>direct</a:t>
                </a:r>
                <a:r>
                  <a:rPr lang="pt-BR" sz="1600" dirty="0">
                    <a:solidFill>
                      <a:srgbClr val="002060"/>
                    </a:solidFill>
                    <a:latin typeface="+mn-lt"/>
                  </a:rPr>
                  <a:t> </a:t>
                </a:r>
                <a:r>
                  <a:rPr lang="pt-BR" sz="1600" dirty="0" err="1">
                    <a:solidFill>
                      <a:srgbClr val="002060"/>
                    </a:solidFill>
                    <a:latin typeface="+mn-lt"/>
                  </a:rPr>
                  <a:t>dependency</a:t>
                </a:r>
                <a:r>
                  <a:rPr lang="pt-BR" sz="1600" dirty="0">
                    <a:solidFill>
                      <a:srgbClr val="002060"/>
                    </a:solidFill>
                    <a:latin typeface="+mn-lt"/>
                  </a:rPr>
                  <a:t> </a:t>
                </a:r>
                <a:r>
                  <a:rPr lang="pt-BR" sz="1600" dirty="0">
                    <a:solidFill>
                      <a:srgbClr val="000000"/>
                    </a:solidFill>
                    <a:latin typeface="+mn-lt"/>
                  </a:rPr>
                  <a:t>(</a:t>
                </a:r>
                <a:r>
                  <a:rPr lang="pt-BR" sz="1600" dirty="0" err="1">
                    <a:solidFill>
                      <a:srgbClr val="000000"/>
                    </a:solidFill>
                    <a:latin typeface="+mn-lt"/>
                  </a:rPr>
                  <a:t>may</a:t>
                </a:r>
                <a:r>
                  <a:rPr lang="pt-BR" sz="1600" dirty="0">
                    <a:solidFill>
                      <a:srgbClr val="000000"/>
                    </a:solidFill>
                    <a:latin typeface="+mn-lt"/>
                  </a:rPr>
                  <a:t> </a:t>
                </a:r>
                <a:r>
                  <a:rPr lang="pt-BR" sz="1600" dirty="0" err="1">
                    <a:solidFill>
                      <a:srgbClr val="000000"/>
                    </a:solidFill>
                    <a:latin typeface="+mn-lt"/>
                  </a:rPr>
                  <a:t>be</a:t>
                </a:r>
                <a:r>
                  <a:rPr lang="pt-BR" sz="1600" dirty="0">
                    <a:solidFill>
                      <a:srgbClr val="000000"/>
                    </a:solidFill>
                    <a:latin typeface="+mn-lt"/>
                  </a:rPr>
                  <a:t> </a:t>
                </a:r>
                <a:r>
                  <a:rPr lang="pt-BR" sz="1600" dirty="0" err="1">
                    <a:solidFill>
                      <a:srgbClr val="000000"/>
                    </a:solidFill>
                    <a:latin typeface="+mn-lt"/>
                  </a:rPr>
                  <a:t>derived</a:t>
                </a:r>
                <a:r>
                  <a:rPr lang="pt-BR" sz="1600" dirty="0">
                    <a:solidFill>
                      <a:srgbClr val="000000"/>
                    </a:solidFill>
                    <a:latin typeface="+mn-lt"/>
                  </a:rPr>
                  <a:t> </a:t>
                </a:r>
                <a:r>
                  <a:rPr lang="pt-BR" sz="1600" dirty="0" err="1">
                    <a:solidFill>
                      <a:srgbClr val="000000"/>
                    </a:solidFill>
                    <a:latin typeface="+mn-lt"/>
                  </a:rPr>
                  <a:t>bakwards</a:t>
                </a:r>
                <a:r>
                  <a:rPr lang="pt-BR" sz="1600" dirty="0">
                    <a:solidFill>
                      <a:srgbClr val="000000"/>
                    </a:solidFill>
                    <a:latin typeface="+mn-lt"/>
                  </a:rPr>
                  <a:t> </a:t>
                </a:r>
                <a:r>
                  <a:rPr lang="pt-BR" sz="1600" dirty="0" err="1">
                    <a:solidFill>
                      <a:srgbClr val="000000"/>
                    </a:solidFill>
                    <a:latin typeface="+mn-lt"/>
                  </a:rPr>
                  <a:t>from</a:t>
                </a:r>
                <a:r>
                  <a:rPr lang="pt-BR" sz="1600" dirty="0">
                    <a:solidFill>
                      <a:srgbClr val="000000"/>
                    </a:solidFill>
                    <a:latin typeface="+mn-lt"/>
                  </a:rPr>
                  <a:t> formulas).</a:t>
                </a:r>
              </a:p>
              <a:p>
                <a:pPr lvl="1" algn="just">
                  <a:buClr>
                    <a:srgbClr val="0039A6"/>
                  </a:buClr>
                </a:pPr>
                <a:endParaRPr lang="en-US" sz="1600" dirty="0">
                  <a:solidFill>
                    <a:srgbClr val="000000"/>
                  </a:solidFill>
                  <a:latin typeface="+mn-lt"/>
                </a:endParaRPr>
              </a:p>
              <a:p>
                <a:pPr marL="285750" indent="-285750" algn="just">
                  <a:buClr>
                    <a:srgbClr val="0039A6"/>
                  </a:buClr>
                  <a:buFont typeface="Wingdings" panose="05000000000000000000" pitchFamily="2" charset="2"/>
                  <a:buChar char="§"/>
                </a:pPr>
                <a:r>
                  <a:rPr lang="en-US" sz="1600" dirty="0">
                    <a:solidFill>
                      <a:srgbClr val="000000"/>
                    </a:solidFill>
                    <a:latin typeface="+mn-lt"/>
                  </a:rPr>
                  <a:t>Five cost components considered:</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Flight</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Cflt</a:t>
                </a:r>
                <a:r>
                  <a:rPr lang="pt-BR" sz="1600" dirty="0">
                    <a:solidFill>
                      <a:srgbClr val="000000"/>
                    </a:solidFill>
                    <a:latin typeface="+mn-lt"/>
                  </a:rPr>
                  <a:t>) :</a:t>
                </a:r>
                <a:r>
                  <a:rPr lang="pt-BR" sz="1600" dirty="0" err="1">
                    <a:solidFill>
                      <a:srgbClr val="000000"/>
                    </a:solidFill>
                    <a:latin typeface="+mn-lt"/>
                  </a:rPr>
                  <a:t>crew</a:t>
                </a:r>
                <a:r>
                  <a:rPr lang="pt-BR" sz="1600" dirty="0">
                    <a:solidFill>
                      <a:srgbClr val="000000"/>
                    </a:solidFill>
                    <a:latin typeface="+mn-lt"/>
                  </a:rPr>
                  <a:t>, </a:t>
                </a:r>
                <a:r>
                  <a:rPr lang="pt-BR" sz="1600" dirty="0" err="1">
                    <a:solidFill>
                      <a:srgbClr val="000000"/>
                    </a:solidFill>
                    <a:latin typeface="+mn-lt"/>
                  </a:rPr>
                  <a:t>oil</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ensurance</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Maintenace</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Cmnt</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labor, </a:t>
                </a:r>
                <a:r>
                  <a:rPr lang="pt-BR" sz="1600" dirty="0" err="1">
                    <a:solidFill>
                      <a:srgbClr val="000000"/>
                    </a:solidFill>
                    <a:latin typeface="+mn-lt"/>
                  </a:rPr>
                  <a:t>engine</a:t>
                </a:r>
                <a:r>
                  <a:rPr lang="pt-BR" sz="1600" dirty="0">
                    <a:solidFill>
                      <a:srgbClr val="000000"/>
                    </a:solidFill>
                    <a:latin typeface="+mn-lt"/>
                  </a:rPr>
                  <a:t> labor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engines</a:t>
                </a:r>
                <a:r>
                  <a:rPr lang="pt-BR" sz="1600" dirty="0">
                    <a:solidFill>
                      <a:srgbClr val="000000"/>
                    </a:solidFill>
                    <a:latin typeface="+mn-lt"/>
                  </a:rPr>
                  <a:t> material;</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Depreciation</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Cdepr</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a:t>
                </a:r>
                <a:r>
                  <a:rPr lang="pt-BR" sz="1600" dirty="0" err="1">
                    <a:solidFill>
                      <a:srgbClr val="000000"/>
                    </a:solidFill>
                    <a:latin typeface="+mn-lt"/>
                  </a:rPr>
                  <a:t>engines</a:t>
                </a:r>
                <a:r>
                  <a:rPr lang="pt-BR" sz="1600" dirty="0">
                    <a:solidFill>
                      <a:srgbClr val="000000"/>
                    </a:solidFill>
                    <a:latin typeface="+mn-lt"/>
                  </a:rPr>
                  <a:t>, </a:t>
                </a:r>
                <a:r>
                  <a:rPr lang="pt-BR" sz="1600" dirty="0" err="1">
                    <a:solidFill>
                      <a:srgbClr val="000000"/>
                    </a:solidFill>
                    <a:latin typeface="+mn-lt"/>
                  </a:rPr>
                  <a:t>avionics</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a:t>
                </a:r>
                <a:r>
                  <a:rPr lang="pt-BR" sz="1600" dirty="0">
                    <a:solidFill>
                      <a:srgbClr val="000000"/>
                    </a:solidFill>
                    <a:latin typeface="+mn-lt"/>
                  </a:rPr>
                  <a:t> </a:t>
                </a:r>
                <a:r>
                  <a:rPr lang="pt-BR" sz="1600" dirty="0" err="1">
                    <a:solidFill>
                      <a:srgbClr val="000000"/>
                    </a:solidFill>
                    <a:latin typeface="+mn-lt"/>
                  </a:rPr>
                  <a:t>parts</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others</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Fees</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Cfee</a:t>
                </a:r>
                <a:r>
                  <a:rPr lang="pt-BR" sz="1600" dirty="0">
                    <a:solidFill>
                      <a:srgbClr val="000000"/>
                    </a:solidFill>
                    <a:latin typeface="+mn-lt"/>
                  </a:rPr>
                  <a:t>): </a:t>
                </a:r>
                <a:r>
                  <a:rPr lang="pt-BR" sz="1600" dirty="0" err="1">
                    <a:solidFill>
                      <a:srgbClr val="000000"/>
                    </a:solidFill>
                    <a:latin typeface="+mn-lt"/>
                  </a:rPr>
                  <a:t>Navigation</a:t>
                </a:r>
                <a:r>
                  <a:rPr lang="pt-BR" sz="1600" dirty="0">
                    <a:solidFill>
                      <a:srgbClr val="000000"/>
                    </a:solidFill>
                    <a:latin typeface="+mn-lt"/>
                  </a:rPr>
                  <a:t>, </a:t>
                </a:r>
                <a:r>
                  <a:rPr lang="pt-BR" sz="1600" dirty="0" err="1">
                    <a:solidFill>
                      <a:srgbClr val="000000"/>
                    </a:solidFill>
                    <a:latin typeface="+mn-lt"/>
                  </a:rPr>
                  <a:t>Airport</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Register</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a:solidFill>
                      <a:srgbClr val="000000"/>
                    </a:solidFill>
                    <a:latin typeface="+mn-lt"/>
                  </a:rPr>
                  <a:t>Financial </a:t>
                </a:r>
                <a:r>
                  <a:rPr lang="pt-BR" sz="1600" dirty="0" err="1">
                    <a:solidFill>
                      <a:srgbClr val="000000"/>
                    </a:solidFill>
                    <a:latin typeface="+mn-lt"/>
                  </a:rPr>
                  <a:t>costs</a:t>
                </a:r>
                <a:r>
                  <a:rPr lang="pt-BR" sz="1600" dirty="0">
                    <a:solidFill>
                      <a:srgbClr val="000000"/>
                    </a:solidFill>
                    <a:latin typeface="+mn-lt"/>
                  </a:rPr>
                  <a:t> (</a:t>
                </a:r>
                <a:r>
                  <a:rPr lang="pt-BR" sz="1600" dirty="0" err="1">
                    <a:solidFill>
                      <a:srgbClr val="000000"/>
                    </a:solidFill>
                    <a:latin typeface="+mn-lt"/>
                  </a:rPr>
                  <a:t>Cfin</a:t>
                </a:r>
                <a:r>
                  <a:rPr lang="pt-BR" sz="1600" dirty="0">
                    <a:solidFill>
                      <a:srgbClr val="000000"/>
                    </a:solidFill>
                    <a:latin typeface="+mn-lt"/>
                  </a:rPr>
                  <a:t>): leasing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acquisition</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endParaRPr lang="pt-BR" sz="1600" dirty="0">
                  <a:solidFill>
                    <a:srgbClr val="000000"/>
                  </a:solidFill>
                  <a:latin typeface="+mn-lt"/>
                </a:endParaRPr>
              </a:p>
              <a:p>
                <a:pPr lvl="1" algn="just">
                  <a:buClr>
                    <a:srgbClr val="0039A6"/>
                  </a:buClr>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i="1">
                              <a:latin typeface="Cambria Math" panose="02040503050406030204" pitchFamily="18" charset="0"/>
                            </a:rPr>
                          </m:ctrlPr>
                        </m:mPr>
                        <m:mr>
                          <m:e>
                            <m:r>
                              <a:rPr lang="pt-BR" sz="1600" i="1">
                                <a:latin typeface="Cambria Math" panose="02040503050406030204" pitchFamily="18" charset="0"/>
                              </a:rPr>
                              <m:t>𝐷𝑂𝐶</m:t>
                            </m:r>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𝑓𝑙𝑡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𝑚𝑎𝑖𝑛𝑡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𝑑𝑒𝑝𝑟</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b="0" i="1" smtClean="0">
                                    <a:latin typeface="Cambria Math" panose="02040503050406030204" pitchFamily="18" charset="0"/>
                                  </a:rPr>
                                  <m:t>𝑓𝑒𝑒</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𝑓𝑖𝑛</m:t>
                                </m:r>
                              </m:sub>
                            </m:sSub>
                          </m:e>
                          <m:e>
                            <m:r>
                              <a:rPr lang="pt-BR" sz="1600" i="1">
                                <a:latin typeface="Cambria Math" panose="02040503050406030204" pitchFamily="18" charset="0"/>
                              </a:rPr>
                              <m:t>(</m:t>
                            </m:r>
                            <m:r>
                              <a:rPr lang="pt-BR" sz="1600" b="0" i="1" smtClean="0">
                                <a:latin typeface="Cambria Math" panose="02040503050406030204" pitchFamily="18" charset="0"/>
                              </a:rPr>
                              <m:t>$/</m:t>
                            </m:r>
                            <m:r>
                              <a:rPr lang="pt-BR" sz="1600" b="0" i="1" smtClean="0">
                                <a:latin typeface="Cambria Math" panose="02040503050406030204" pitchFamily="18" charset="0"/>
                              </a:rPr>
                              <m:t>𝑛𝑚</m:t>
                            </m:r>
                            <m:r>
                              <a:rPr lang="pt-BR" sz="1600" i="1">
                                <a:latin typeface="Cambria Math" panose="02040503050406030204" pitchFamily="18" charset="0"/>
                              </a:rPr>
                              <m:t>)</m:t>
                            </m:r>
                          </m:e>
                        </m:mr>
                      </m:m>
                    </m:oMath>
                  </m:oMathPara>
                </a14:m>
                <a:endParaRPr lang="pt-BR" sz="1600" dirty="0">
                  <a:solidFill>
                    <a:srgbClr val="000000"/>
                  </a:solidFill>
                  <a:latin typeface="+mn-lt"/>
                </a:endParaRPr>
              </a:p>
              <a:p>
                <a:pPr lvl="1" algn="just">
                  <a:buClr>
                    <a:srgbClr val="0039A6"/>
                  </a:buClr>
                </a:pPr>
                <a:endParaRPr lang="pt-BR" sz="1600" dirty="0">
                  <a:solidFill>
                    <a:srgbClr val="000000"/>
                  </a:solidFill>
                  <a:latin typeface="+mn-lt"/>
                </a:endParaRPr>
              </a:p>
            </p:txBody>
          </p:sp>
        </mc:Choice>
        <mc:Fallback xmlns="">
          <p:sp>
            <p:nvSpPr>
              <p:cNvPr id="8" name="Retângulo 7">
                <a:extLst>
                  <a:ext uri="{FF2B5EF4-FFF2-40B4-BE49-F238E27FC236}">
                    <a16:creationId xmlns:a16="http://schemas.microsoft.com/office/drawing/2014/main" id="{02EBEC23-32A4-4BDD-A9F6-4BF6E481EDB0}"/>
                  </a:ext>
                </a:extLst>
              </p:cNvPr>
              <p:cNvSpPr>
                <a:spLocks noRot="1" noChangeAspect="1" noMove="1" noResize="1" noEditPoints="1" noAdjustHandles="1" noChangeArrowheads="1" noChangeShapeType="1" noTextEdit="1"/>
              </p:cNvSpPr>
              <p:nvPr/>
            </p:nvSpPr>
            <p:spPr>
              <a:xfrm>
                <a:off x="732221" y="1844824"/>
                <a:ext cx="8278835" cy="3547446"/>
              </a:xfrm>
              <a:prstGeom prst="rect">
                <a:avLst/>
              </a:prstGeom>
              <a:blipFill>
                <a:blip r:embed="rId2"/>
                <a:stretch>
                  <a:fillRect l="-295" t="-515"/>
                </a:stretch>
              </a:blipFill>
            </p:spPr>
            <p:txBody>
              <a:bodyPr/>
              <a:lstStyle/>
              <a:p>
                <a:r>
                  <a:rPr lang="en-US">
                    <a:noFill/>
                  </a:rPr>
                  <a:t> </a:t>
                </a:r>
              </a:p>
            </p:txBody>
          </p:sp>
        </mc:Fallback>
      </mc:AlternateContent>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92698444"/>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76</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6200306"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 </a:t>
            </a:r>
            <a:r>
              <a:rPr lang="pt-BR" sz="2000" dirty="0" err="1"/>
              <a:t>Crew</a:t>
            </a:r>
            <a:r>
              <a:rPr lang="pt-BR" sz="2000" dirty="0"/>
              <a:t> </a:t>
            </a:r>
            <a:r>
              <a:rPr lang="pt-BR" sz="2000" dirty="0" err="1"/>
              <a:t>Salary</a:t>
            </a:r>
            <a:r>
              <a:rPr lang="pt-BR" sz="2000" dirty="0"/>
              <a:t> </a:t>
            </a:r>
          </a:p>
        </p:txBody>
      </p:sp>
      <p:sp>
        <p:nvSpPr>
          <p:cNvPr id="8" name="Retângulo 7">
            <a:extLst>
              <a:ext uri="{FF2B5EF4-FFF2-40B4-BE49-F238E27FC236}">
                <a16:creationId xmlns:a16="http://schemas.microsoft.com/office/drawing/2014/main" id="{02EBEC23-32A4-4BDD-A9F6-4BF6E481EDB0}"/>
              </a:ext>
            </a:extLst>
          </p:cNvPr>
          <p:cNvSpPr/>
          <p:nvPr/>
        </p:nvSpPr>
        <p:spPr>
          <a:xfrm>
            <a:off x="732221" y="1844824"/>
            <a:ext cx="3551747" cy="2062103"/>
          </a:xfrm>
          <a:prstGeom prst="rect">
            <a:avLst/>
          </a:prstGeom>
        </p:spPr>
        <p:txBody>
          <a:bodyPr wrap="square">
            <a:spAutoFit/>
          </a:bodyPr>
          <a:lstStyle/>
          <a:p>
            <a:pPr marL="285750" marR="0" indent="-285750">
              <a:buClr>
                <a:srgbClr val="0039A6"/>
              </a:buClr>
              <a:buFont typeface="Wingdings" panose="05000000000000000000" pitchFamily="2" charset="2"/>
              <a:buChar char="§"/>
            </a:pPr>
            <a:r>
              <a:rPr lang="pt-BR" sz="1600" dirty="0" err="1">
                <a:solidFill>
                  <a:srgbClr val="000000"/>
                </a:solidFill>
              </a:rPr>
              <a:t>Yearly</a:t>
            </a:r>
            <a:r>
              <a:rPr lang="pt-BR" sz="1600" dirty="0">
                <a:solidFill>
                  <a:srgbClr val="000000"/>
                </a:solidFill>
              </a:rPr>
              <a:t> </a:t>
            </a:r>
            <a:r>
              <a:rPr lang="pt-BR" sz="1600" dirty="0" err="1">
                <a:solidFill>
                  <a:srgbClr val="000000"/>
                </a:solidFill>
              </a:rPr>
              <a:t>crew</a:t>
            </a:r>
            <a:r>
              <a:rPr lang="pt-BR" sz="1600" dirty="0">
                <a:solidFill>
                  <a:srgbClr val="000000"/>
                </a:solidFill>
              </a:rPr>
              <a:t> salaries  </a:t>
            </a:r>
            <a:r>
              <a:rPr lang="pt-BR" sz="1600" dirty="0" err="1">
                <a:solidFill>
                  <a:srgbClr val="000000"/>
                </a:solidFill>
              </a:rPr>
              <a:t>determined</a:t>
            </a:r>
            <a:r>
              <a:rPr lang="pt-BR" sz="1600" dirty="0">
                <a:solidFill>
                  <a:srgbClr val="000000"/>
                </a:solidFill>
              </a:rPr>
              <a:t> as a </a:t>
            </a:r>
            <a:r>
              <a:rPr lang="pt-BR" sz="1600" dirty="0">
                <a:solidFill>
                  <a:srgbClr val="002060"/>
                </a:solidFill>
              </a:rPr>
              <a:t>linear </a:t>
            </a:r>
            <a:r>
              <a:rPr lang="pt-BR" sz="1600" dirty="0" err="1">
                <a:solidFill>
                  <a:srgbClr val="002060"/>
                </a:solidFill>
              </a:rPr>
              <a:t>function</a:t>
            </a:r>
            <a:r>
              <a:rPr lang="pt-BR" sz="1600" dirty="0">
                <a:solidFill>
                  <a:srgbClr val="002060"/>
                </a:solidFill>
              </a:rPr>
              <a:t> of MTOW</a:t>
            </a:r>
            <a:r>
              <a:rPr lang="pt-BR" sz="1600" dirty="0">
                <a:solidFill>
                  <a:srgbClr val="000000"/>
                </a:solidFill>
              </a:rPr>
              <a:t>.</a:t>
            </a:r>
          </a:p>
          <a:p>
            <a:pPr marL="285750" marR="0" indent="-285750">
              <a:buClr>
                <a:srgbClr val="0039A6"/>
              </a:buClr>
              <a:buFont typeface="Wingdings" panose="05000000000000000000" pitchFamily="2" charset="2"/>
              <a:buChar char="§"/>
            </a:pPr>
            <a:r>
              <a:rPr lang="pt-BR" sz="1600" dirty="0" err="1">
                <a:solidFill>
                  <a:srgbClr val="000000"/>
                </a:solidFill>
                <a:latin typeface="+mn-lt"/>
              </a:rPr>
              <a:t>Based</a:t>
            </a:r>
            <a:r>
              <a:rPr lang="pt-BR" sz="1600" dirty="0">
                <a:solidFill>
                  <a:srgbClr val="000000"/>
                </a:solidFill>
                <a:latin typeface="+mn-lt"/>
              </a:rPr>
              <a:t> </a:t>
            </a:r>
            <a:r>
              <a:rPr lang="pt-BR" sz="1600" dirty="0" err="1">
                <a:solidFill>
                  <a:srgbClr val="000000"/>
                </a:solidFill>
                <a:latin typeface="+mn-lt"/>
              </a:rPr>
              <a:t>on</a:t>
            </a:r>
            <a:r>
              <a:rPr lang="pt-BR" sz="1600" dirty="0">
                <a:solidFill>
                  <a:srgbClr val="000000"/>
                </a:solidFill>
                <a:latin typeface="+mn-lt"/>
              </a:rPr>
              <a:t> US </a:t>
            </a:r>
            <a:r>
              <a:rPr lang="pt-BR" sz="1600" dirty="0" err="1">
                <a:solidFill>
                  <a:srgbClr val="000000"/>
                </a:solidFill>
                <a:latin typeface="+mn-lt"/>
              </a:rPr>
              <a:t>Pilot´s</a:t>
            </a:r>
            <a:r>
              <a:rPr lang="pt-BR" sz="1600" dirty="0">
                <a:solidFill>
                  <a:srgbClr val="000000"/>
                </a:solidFill>
                <a:latin typeface="+mn-lt"/>
              </a:rPr>
              <a:t> </a:t>
            </a:r>
            <a:r>
              <a:rPr lang="pt-BR" sz="1600" dirty="0" err="1">
                <a:solidFill>
                  <a:srgbClr val="000000"/>
                </a:solidFill>
                <a:latin typeface="+mn-lt"/>
              </a:rPr>
              <a:t>association</a:t>
            </a:r>
            <a:r>
              <a:rPr lang="pt-BR" sz="1600" dirty="0">
                <a:solidFill>
                  <a:srgbClr val="000000"/>
                </a:solidFill>
                <a:latin typeface="+mn-lt"/>
              </a:rPr>
              <a:t> (</a:t>
            </a:r>
            <a:r>
              <a:rPr lang="pt-BR" sz="1600" dirty="0">
                <a:solidFill>
                  <a:srgbClr val="000000"/>
                </a:solidFill>
                <a:latin typeface="+mn-lt"/>
                <a:hlinkClick r:id="rId2"/>
              </a:rPr>
              <a:t>www.airlinescentral.com</a:t>
            </a:r>
            <a:r>
              <a:rPr lang="pt-BR" sz="1600" dirty="0">
                <a:solidFill>
                  <a:srgbClr val="000000"/>
                </a:solidFill>
                <a:latin typeface="+mn-lt"/>
              </a:rPr>
              <a:t> data </a:t>
            </a:r>
            <a:r>
              <a:rPr lang="pt-BR" sz="1600" dirty="0" err="1">
                <a:solidFill>
                  <a:srgbClr val="000000"/>
                </a:solidFill>
                <a:latin typeface="+mn-lt"/>
              </a:rPr>
              <a:t>filtered</a:t>
            </a:r>
            <a:r>
              <a:rPr lang="pt-BR" sz="1600" dirty="0">
                <a:solidFill>
                  <a:srgbClr val="000000"/>
                </a:solidFill>
                <a:latin typeface="+mn-lt"/>
              </a:rPr>
              <a:t> </a:t>
            </a:r>
            <a:r>
              <a:rPr lang="pt-BR" sz="1600" dirty="0" err="1">
                <a:solidFill>
                  <a:srgbClr val="000000"/>
                </a:solidFill>
                <a:latin typeface="+mn-lt"/>
              </a:rPr>
              <a:t>by</a:t>
            </a:r>
            <a:r>
              <a:rPr lang="pt-BR" sz="1600" dirty="0">
                <a:solidFill>
                  <a:srgbClr val="000000"/>
                </a:solidFill>
                <a:latin typeface="+mn-lt"/>
              </a:rPr>
              <a:t>:</a:t>
            </a:r>
          </a:p>
          <a:p>
            <a:pPr marL="742950" lvl="1" indent="-285750">
              <a:buClr>
                <a:srgbClr val="0039A6"/>
              </a:buClr>
              <a:buFont typeface="Wingdings" panose="05000000000000000000" pitchFamily="2" charset="2"/>
              <a:buChar char="§"/>
            </a:pPr>
            <a:r>
              <a:rPr lang="pt-BR" sz="1600" dirty="0">
                <a:solidFill>
                  <a:srgbClr val="000000"/>
                </a:solidFill>
              </a:rPr>
              <a:t>9 </a:t>
            </a:r>
            <a:r>
              <a:rPr lang="pt-BR" sz="1600" dirty="0" err="1">
                <a:solidFill>
                  <a:srgbClr val="000000"/>
                </a:solidFill>
              </a:rPr>
              <a:t>types</a:t>
            </a:r>
            <a:r>
              <a:rPr lang="pt-BR" sz="1600" dirty="0">
                <a:solidFill>
                  <a:srgbClr val="000000"/>
                </a:solidFill>
              </a:rPr>
              <a:t> </a:t>
            </a:r>
            <a:r>
              <a:rPr lang="pt-BR" sz="1600" dirty="0" err="1">
                <a:solidFill>
                  <a:srgbClr val="000000"/>
                </a:solidFill>
              </a:rPr>
              <a:t>Narrow</a:t>
            </a:r>
            <a:r>
              <a:rPr lang="pt-BR" sz="1600" dirty="0">
                <a:solidFill>
                  <a:srgbClr val="000000"/>
                </a:solidFill>
              </a:rPr>
              <a:t> </a:t>
            </a:r>
            <a:r>
              <a:rPr lang="pt-BR" sz="1600" dirty="0" err="1">
                <a:solidFill>
                  <a:srgbClr val="000000"/>
                </a:solidFill>
              </a:rPr>
              <a:t>body</a:t>
            </a:r>
            <a:r>
              <a:rPr lang="pt-BR" sz="1600" dirty="0">
                <a:solidFill>
                  <a:srgbClr val="000000"/>
                </a:solidFill>
              </a:rPr>
              <a:t> </a:t>
            </a:r>
            <a:r>
              <a:rPr lang="pt-BR" sz="1600" dirty="0" err="1">
                <a:solidFill>
                  <a:srgbClr val="000000"/>
                </a:solidFill>
              </a:rPr>
              <a:t>aircraft</a:t>
            </a:r>
            <a:r>
              <a:rPr lang="pt-BR" sz="1600" dirty="0">
                <a:solidFill>
                  <a:srgbClr val="000000"/>
                </a:solidFill>
              </a:rPr>
              <a:t>;</a:t>
            </a:r>
          </a:p>
          <a:p>
            <a:pPr marL="742950" lvl="1" indent="-285750">
              <a:buClr>
                <a:srgbClr val="0039A6"/>
              </a:buClr>
              <a:buFont typeface="Wingdings" panose="05000000000000000000" pitchFamily="2" charset="2"/>
              <a:buChar char="§"/>
            </a:pPr>
            <a:r>
              <a:rPr lang="pt-BR" sz="1600" dirty="0">
                <a:solidFill>
                  <a:srgbClr val="000000"/>
                </a:solidFill>
              </a:rPr>
              <a:t>10 major</a:t>
            </a:r>
            <a:r>
              <a:rPr lang="pt-BR" sz="1600" dirty="0">
                <a:solidFill>
                  <a:srgbClr val="000000"/>
                </a:solidFill>
                <a:latin typeface="+mn-lt"/>
              </a:rPr>
              <a:t> </a:t>
            </a:r>
            <a:r>
              <a:rPr lang="pt-BR" sz="1600" dirty="0" err="1">
                <a:solidFill>
                  <a:srgbClr val="000000"/>
                </a:solidFill>
                <a:latin typeface="+mn-lt"/>
              </a:rPr>
              <a:t>domestic</a:t>
            </a:r>
            <a:r>
              <a:rPr lang="pt-BR" sz="1600" dirty="0">
                <a:solidFill>
                  <a:srgbClr val="000000"/>
                </a:solidFill>
                <a:latin typeface="+mn-lt"/>
              </a:rPr>
              <a:t> Airlines;</a:t>
            </a:r>
          </a:p>
          <a:p>
            <a:pPr marL="742950" lvl="1" indent="-285750">
              <a:buClr>
                <a:srgbClr val="0039A6"/>
              </a:buClr>
              <a:buFont typeface="Wingdings" panose="05000000000000000000" pitchFamily="2" charset="2"/>
              <a:buChar char="§"/>
            </a:pPr>
            <a:r>
              <a:rPr lang="pt-BR" sz="1600" dirty="0">
                <a:solidFill>
                  <a:srgbClr val="000000"/>
                </a:solidFill>
              </a:rPr>
              <a:t>12 </a:t>
            </a:r>
            <a:r>
              <a:rPr lang="pt-BR" sz="1600" dirty="0" err="1">
                <a:solidFill>
                  <a:srgbClr val="000000"/>
                </a:solidFill>
              </a:rPr>
              <a:t>years</a:t>
            </a:r>
            <a:r>
              <a:rPr lang="pt-BR" sz="1600" dirty="0">
                <a:solidFill>
                  <a:srgbClr val="000000"/>
                </a:solidFill>
              </a:rPr>
              <a:t> of  </a:t>
            </a:r>
            <a:r>
              <a:rPr lang="pt-BR" sz="1600" dirty="0" err="1">
                <a:solidFill>
                  <a:srgbClr val="000000"/>
                </a:solidFill>
              </a:rPr>
              <a:t>seniority</a:t>
            </a:r>
            <a:r>
              <a:rPr lang="pt-BR" sz="1600" dirty="0">
                <a:solidFill>
                  <a:srgbClr val="000000"/>
                </a:solidFill>
              </a:rPr>
              <a:t>.</a:t>
            </a: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E6914BF-6356-47E3-95AC-93A9C2740E1B}"/>
              </a:ext>
            </a:extLst>
          </p:cNvPr>
          <p:cNvPicPr>
            <a:picLocks noChangeAspect="1"/>
          </p:cNvPicPr>
          <p:nvPr/>
        </p:nvPicPr>
        <p:blipFill>
          <a:blip r:embed="rId3"/>
          <a:stretch>
            <a:fillRect/>
          </a:stretch>
        </p:blipFill>
        <p:spPr>
          <a:xfrm>
            <a:off x="4283968" y="1969618"/>
            <a:ext cx="4423320" cy="2918763"/>
          </a:xfrm>
          <a:prstGeom prst="rect">
            <a:avLst/>
          </a:prstGeom>
        </p:spPr>
      </p:pic>
      <p:pic>
        <p:nvPicPr>
          <p:cNvPr id="4" name="Imagem 3">
            <a:extLst>
              <a:ext uri="{FF2B5EF4-FFF2-40B4-BE49-F238E27FC236}">
                <a16:creationId xmlns:a16="http://schemas.microsoft.com/office/drawing/2014/main" id="{AD9177C9-7A83-44EB-8713-DFCD42B470F9}"/>
              </a:ext>
            </a:extLst>
          </p:cNvPr>
          <p:cNvPicPr>
            <a:picLocks noChangeAspect="1"/>
          </p:cNvPicPr>
          <p:nvPr/>
        </p:nvPicPr>
        <p:blipFill>
          <a:blip r:embed="rId4"/>
          <a:stretch>
            <a:fillRect/>
          </a:stretch>
        </p:blipFill>
        <p:spPr>
          <a:xfrm>
            <a:off x="1115188" y="4000807"/>
            <a:ext cx="2660915" cy="2062103"/>
          </a:xfrm>
          <a:prstGeom prst="rect">
            <a:avLst/>
          </a:prstGeom>
        </p:spPr>
      </p:pic>
    </p:spTree>
    <p:extLst>
      <p:ext uri="{BB962C8B-B14F-4D97-AF65-F5344CB8AC3E}">
        <p14:creationId xmlns:p14="http://schemas.microsoft.com/office/powerpoint/2010/main" val="3375232198"/>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77</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Takeoff</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646878"/>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err="1">
                <a:solidFill>
                  <a:srgbClr val="002060"/>
                </a:solidFill>
                <a:latin typeface="+mn-lt"/>
              </a:rPr>
              <a:t>Inverse</a:t>
            </a:r>
            <a:r>
              <a:rPr lang="pt-BR" sz="1600" dirty="0">
                <a:solidFill>
                  <a:srgbClr val="002060"/>
                </a:solidFill>
                <a:latin typeface="+mn-lt"/>
              </a:rPr>
              <a:t> </a:t>
            </a:r>
            <a:r>
              <a:rPr lang="pt-BR" sz="1600" dirty="0" err="1">
                <a:solidFill>
                  <a:srgbClr val="002060"/>
                </a:solidFill>
                <a:latin typeface="+mn-lt"/>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latin typeface="+mn-lt"/>
              </a:rPr>
              <a:t>Weight </a:t>
            </a:r>
            <a:r>
              <a:rPr lang="pt-BR" sz="1600" dirty="0" err="1">
                <a:solidFill>
                  <a:srgbClr val="000000"/>
                </a:solidFill>
                <a:latin typeface="+mn-lt"/>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(TODA </a:t>
            </a:r>
            <a:r>
              <a:rPr lang="pt-BR" sz="1600" dirty="0" err="1">
                <a:solidFill>
                  <a:srgbClr val="000000"/>
                </a:solidFill>
              </a:rPr>
              <a:t>and</a:t>
            </a:r>
            <a:r>
              <a:rPr lang="pt-BR" sz="1600" dirty="0">
                <a:solidFill>
                  <a:srgbClr val="000000"/>
                </a:solidFill>
              </a:rPr>
              <a:t> ASDA);</a:t>
            </a:r>
          </a:p>
          <a:p>
            <a:pPr marL="285750" marR="0" indent="-285750" algn="just">
              <a:buClr>
                <a:srgbClr val="0039A6"/>
              </a:buClr>
              <a:buFont typeface="Wingdings" panose="05000000000000000000" pitchFamily="2" charset="2"/>
              <a:buChar char="§"/>
            </a:pPr>
            <a:endParaRPr lang="pt-BR" sz="1600" dirty="0">
              <a:solidFill>
                <a:srgbClr val="000000"/>
              </a:solidFill>
              <a:latin typeface="+mn-lt"/>
            </a:endParaRPr>
          </a:p>
          <a:p>
            <a:pPr marL="285750" marR="0" indent="-285750" algn="just">
              <a:buClr>
                <a:srgbClr val="0039A6"/>
              </a:buClr>
              <a:buFont typeface="Wingdings" panose="05000000000000000000" pitchFamily="2" charset="2"/>
              <a:buChar char="§"/>
            </a:pPr>
            <a:r>
              <a:rPr lang="pt-BR" sz="1600" dirty="0">
                <a:solidFill>
                  <a:srgbClr val="002060"/>
                </a:solidFill>
                <a:latin typeface="+mn-lt"/>
              </a:rPr>
              <a:t>MTOW (</a:t>
            </a:r>
            <a:r>
              <a:rPr lang="pt-BR" sz="1600" dirty="0" err="1">
                <a:solidFill>
                  <a:srgbClr val="002060"/>
                </a:solidFill>
                <a:latin typeface="+mn-lt"/>
              </a:rPr>
              <a:t>used</a:t>
            </a:r>
            <a:r>
              <a:rPr lang="pt-BR" sz="1600" dirty="0">
                <a:solidFill>
                  <a:srgbClr val="002060"/>
                </a:solidFill>
                <a:latin typeface="+mn-lt"/>
              </a:rPr>
              <a:t> in </a:t>
            </a:r>
            <a:r>
              <a:rPr lang="pt-BR" sz="1600" dirty="0" err="1">
                <a:solidFill>
                  <a:srgbClr val="002060"/>
                </a:solidFill>
                <a:latin typeface="+mn-lt"/>
              </a:rPr>
              <a:t>Mission</a:t>
            </a:r>
            <a:r>
              <a:rPr lang="pt-BR" sz="1600" dirty="0">
                <a:solidFill>
                  <a:srgbClr val="002060"/>
                </a:solidFill>
                <a:latin typeface="+mn-lt"/>
              </a:rPr>
              <a:t> </a:t>
            </a:r>
            <a:r>
              <a:rPr lang="pt-BR" sz="1600" dirty="0" err="1">
                <a:solidFill>
                  <a:srgbClr val="002060"/>
                </a:solidFill>
              </a:rPr>
              <a:t>C</a:t>
            </a:r>
            <a:r>
              <a:rPr lang="pt-BR" sz="1600" dirty="0" err="1">
                <a:solidFill>
                  <a:srgbClr val="002060"/>
                </a:solidFill>
                <a:latin typeface="+mn-lt"/>
              </a:rPr>
              <a:t>alculation</a:t>
            </a:r>
            <a:r>
              <a:rPr lang="pt-BR" sz="1600" dirty="0">
                <a:solidFill>
                  <a:srgbClr val="002060"/>
                </a:solidFill>
                <a:latin typeface="+mn-lt"/>
              </a:rPr>
              <a:t> module) </a:t>
            </a:r>
            <a:r>
              <a:rPr lang="pt-BR" sz="1600" dirty="0" err="1">
                <a:solidFill>
                  <a:srgbClr val="002060"/>
                </a:solidFill>
                <a:latin typeface="+mn-lt"/>
              </a:rPr>
              <a:t>is</a:t>
            </a:r>
            <a:r>
              <a:rPr lang="pt-BR" sz="1600" dirty="0">
                <a:solidFill>
                  <a:srgbClr val="002060"/>
                </a:solidFill>
                <a:latin typeface="+mn-lt"/>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latin typeface="+mn-lt"/>
              </a:rPr>
              <a:t>Regulated</a:t>
            </a:r>
            <a:r>
              <a:rPr lang="pt-BR" sz="1600" dirty="0">
                <a:solidFill>
                  <a:srgbClr val="002060"/>
                </a:solidFill>
                <a:latin typeface="+mn-lt"/>
              </a:rPr>
              <a:t> </a:t>
            </a:r>
            <a:r>
              <a:rPr lang="pt-BR" sz="1600" dirty="0" err="1">
                <a:solidFill>
                  <a:srgbClr val="002060"/>
                </a:solidFill>
                <a:latin typeface="+mn-lt"/>
              </a:rPr>
              <a:t>Takeoff</a:t>
            </a:r>
            <a:r>
              <a:rPr lang="pt-BR" sz="1600" dirty="0">
                <a:solidFill>
                  <a:srgbClr val="002060"/>
                </a:solidFill>
                <a:latin typeface="+mn-lt"/>
              </a:rPr>
              <a:t> Weight (RTOW) </a:t>
            </a:r>
            <a:r>
              <a:rPr lang="pt-BR" sz="1600" dirty="0" err="1">
                <a:solidFill>
                  <a:srgbClr val="000000"/>
                </a:solidFill>
                <a:latin typeface="+mn-lt"/>
              </a:rPr>
              <a:t>defined</a:t>
            </a:r>
            <a:r>
              <a:rPr lang="pt-BR" sz="1600" dirty="0">
                <a:solidFill>
                  <a:srgbClr val="000000"/>
                </a:solidFill>
                <a:latin typeface="+mn-lt"/>
              </a:rPr>
              <a:t> as </a:t>
            </a:r>
            <a:r>
              <a:rPr lang="pt-BR" sz="1600" u="sng" dirty="0" err="1">
                <a:solidFill>
                  <a:srgbClr val="000000"/>
                </a:solidFill>
                <a:latin typeface="+mn-lt"/>
              </a:rPr>
              <a:t>minimum</a:t>
            </a:r>
            <a:r>
              <a:rPr lang="pt-BR" sz="1600" u="sng" dirty="0">
                <a:solidFill>
                  <a:srgbClr val="000000"/>
                </a:solidFill>
                <a:latin typeface="+mn-lt"/>
              </a:rPr>
              <a:t> of</a:t>
            </a:r>
            <a:r>
              <a:rPr lang="pt-BR" sz="1600" dirty="0">
                <a:solidFill>
                  <a:srgbClr val="000000"/>
                </a:solidFill>
                <a:latin typeface="+mn-lt"/>
              </a:rPr>
              <a:t>:</a:t>
            </a:r>
          </a:p>
          <a:p>
            <a:pPr marL="800100" lvl="1" indent="-342900" algn="just">
              <a:buClr>
                <a:srgbClr val="0039A6"/>
              </a:buClr>
              <a:buFont typeface="+mj-lt"/>
              <a:buAutoNum type="arabicPeriod"/>
            </a:pPr>
            <a:r>
              <a:rPr lang="pt-BR" sz="1400" dirty="0" err="1">
                <a:solidFill>
                  <a:srgbClr val="002060"/>
                </a:solidFill>
              </a:rPr>
              <a:t>Balanced</a:t>
            </a:r>
            <a:r>
              <a:rPr lang="pt-BR" sz="1400" dirty="0">
                <a:solidFill>
                  <a:srgbClr val="002060"/>
                </a:solidFill>
              </a:rPr>
              <a:t> Field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a:t>
            </a:r>
            <a:r>
              <a:rPr lang="pt-BR" sz="1400" dirty="0">
                <a:solidFill>
                  <a:srgbClr val="000000"/>
                </a:solidFill>
              </a:rPr>
              <a:t> ‘s </a:t>
            </a:r>
            <a:r>
              <a:rPr lang="pt-BR" sz="1400" dirty="0" err="1">
                <a:solidFill>
                  <a:srgbClr val="000000"/>
                </a:solidFill>
              </a:rPr>
              <a:t>methdology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rPr>
              <a:t>2nd </a:t>
            </a:r>
            <a:r>
              <a:rPr lang="pt-BR" sz="1400" dirty="0" err="1">
                <a:solidFill>
                  <a:srgbClr val="002060"/>
                </a:solidFill>
              </a:rPr>
              <a:t>Segment</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a:t>
            </a:r>
            <a:r>
              <a:rPr lang="pt-BR" sz="1400" dirty="0" err="1">
                <a:solidFill>
                  <a:srgbClr val="000000"/>
                </a:solidFill>
              </a:rPr>
              <a:t>t</a:t>
            </a:r>
            <a:r>
              <a:rPr lang="pt-BR" sz="1400" dirty="0">
                <a:solidFill>
                  <a:srgbClr val="000000"/>
                </a:solidFill>
              </a:rPr>
              <a:t> (FAR 25.121);</a:t>
            </a:r>
          </a:p>
          <a:p>
            <a:pPr marL="1257300" lvl="2" indent="-342900" algn="just">
              <a:buClr>
                <a:srgbClr val="0039A6"/>
              </a:buClr>
              <a:buFont typeface="Wingdings" panose="05000000000000000000" pitchFamily="2" charset="2"/>
              <a:buChar char="§"/>
            </a:pPr>
            <a:r>
              <a:rPr lang="pt-BR" sz="1400" dirty="0" err="1">
                <a:solidFill>
                  <a:srgbClr val="000000"/>
                </a:solidFill>
              </a:rPr>
              <a:t>Takeoff</a:t>
            </a:r>
            <a:r>
              <a:rPr lang="pt-BR" sz="1400" dirty="0">
                <a:solidFill>
                  <a:srgbClr val="000000"/>
                </a:solidFill>
              </a:rPr>
              <a:t> Flaps, Gear </a:t>
            </a:r>
            <a:r>
              <a:rPr lang="pt-BR" sz="1400" dirty="0" err="1">
                <a:solidFill>
                  <a:srgbClr val="000000"/>
                </a:solidFill>
              </a:rPr>
              <a:t>Up</a:t>
            </a:r>
            <a:r>
              <a:rPr lang="pt-BR" sz="1400" dirty="0">
                <a:solidFill>
                  <a:srgbClr val="000000"/>
                </a:solidFill>
              </a:rPr>
              <a:t>, </a:t>
            </a:r>
            <a:r>
              <a:rPr lang="pt-BR" sz="1400" dirty="0" err="1">
                <a:solidFill>
                  <a:srgbClr val="000000"/>
                </a:solidFill>
              </a:rPr>
              <a:t>MaxT</a:t>
            </a:r>
            <a:r>
              <a:rPr lang="pt-BR" sz="1400" dirty="0">
                <a:solidFill>
                  <a:srgbClr val="000000"/>
                </a:solidFill>
              </a:rPr>
              <a:t>/O </a:t>
            </a:r>
            <a:r>
              <a:rPr lang="pt-BR" sz="1400" dirty="0" err="1">
                <a:solidFill>
                  <a:srgbClr val="000000"/>
                </a:solidFill>
              </a:rPr>
              <a:t>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marL="800100" lvl="1" indent="-342900" algn="just">
              <a:buClr>
                <a:srgbClr val="0039A6"/>
              </a:buClr>
              <a:buFont typeface="+mj-lt"/>
              <a:buAutoNum type="arabicPeriod"/>
            </a:pPr>
            <a:r>
              <a:rPr lang="pt-BR" sz="1400" dirty="0">
                <a:solidFill>
                  <a:srgbClr val="002060"/>
                </a:solidFill>
              </a:rPr>
              <a:t>Maximum </a:t>
            </a:r>
            <a:r>
              <a:rPr lang="pt-BR" sz="1400" dirty="0" err="1">
                <a:solidFill>
                  <a:srgbClr val="002060"/>
                </a:solidFill>
              </a:rPr>
              <a:t>Structural</a:t>
            </a:r>
            <a:r>
              <a:rPr lang="pt-BR" sz="1400" dirty="0">
                <a:solidFill>
                  <a:srgbClr val="002060"/>
                </a:solidFill>
              </a:rPr>
              <a:t> </a:t>
            </a:r>
            <a:r>
              <a:rPr lang="pt-BR" sz="1400" dirty="0" err="1">
                <a:solidFill>
                  <a:srgbClr val="002060"/>
                </a:solidFill>
              </a:rPr>
              <a:t>Takeoff</a:t>
            </a:r>
            <a:r>
              <a:rPr lang="pt-BR" sz="1400" dirty="0">
                <a:solidFill>
                  <a:srgbClr val="002060"/>
                </a:solidFill>
              </a:rPr>
              <a:t> Weight </a:t>
            </a:r>
            <a:r>
              <a:rPr lang="pt-BR" sz="1400" dirty="0">
                <a:solidFill>
                  <a:srgbClr val="000000"/>
                </a:solidFill>
              </a:rPr>
              <a:t>(MSTOW);</a:t>
            </a:r>
            <a:endParaRPr lang="pt-BR" sz="1400" dirty="0">
              <a:solidFill>
                <a:srgbClr val="000000"/>
              </a:solidFill>
              <a:latin typeface="+mn-lt"/>
            </a:endParaRPr>
          </a:p>
          <a:p>
            <a:pPr marL="1200150" lvl="2" indent="-285750" algn="just">
              <a:buClr>
                <a:srgbClr val="0039A6"/>
              </a:buClr>
              <a:buFont typeface="Wingdings" panose="05000000000000000000" pitchFamily="2" charset="2"/>
              <a:buChar char="§"/>
            </a:pPr>
            <a:endParaRPr lang="pt-BR" sz="1400" dirty="0">
              <a:solidFill>
                <a:srgbClr val="000000"/>
              </a:solidFill>
              <a:latin typeface="+mn-lt"/>
            </a:endParaRP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99808EF5-FAC6-4549-9C40-6935217E8C41}"/>
              </a:ext>
            </a:extLst>
          </p:cNvPr>
          <p:cNvPicPr>
            <a:picLocks noChangeAspect="1"/>
          </p:cNvPicPr>
          <p:nvPr/>
        </p:nvPicPr>
        <p:blipFill rotWithShape="1">
          <a:blip r:embed="rId2"/>
          <a:srcRect t="10776"/>
          <a:stretch/>
        </p:blipFill>
        <p:spPr>
          <a:xfrm>
            <a:off x="1004303" y="4078338"/>
            <a:ext cx="4031432" cy="2014958"/>
          </a:xfrm>
          <a:prstGeom prst="rect">
            <a:avLst/>
          </a:prstGeom>
        </p:spPr>
      </p:pic>
      <p:pic>
        <p:nvPicPr>
          <p:cNvPr id="4" name="Imagem 3">
            <a:extLst>
              <a:ext uri="{FF2B5EF4-FFF2-40B4-BE49-F238E27FC236}">
                <a16:creationId xmlns:a16="http://schemas.microsoft.com/office/drawing/2014/main" id="{2BFF141C-AE0B-4F6E-B715-567199D69BA2}"/>
              </a:ext>
            </a:extLst>
          </p:cNvPr>
          <p:cNvPicPr>
            <a:picLocks noChangeAspect="1"/>
          </p:cNvPicPr>
          <p:nvPr/>
        </p:nvPicPr>
        <p:blipFill>
          <a:blip r:embed="rId3"/>
          <a:stretch>
            <a:fillRect/>
          </a:stretch>
        </p:blipFill>
        <p:spPr>
          <a:xfrm>
            <a:off x="5541570" y="3986581"/>
            <a:ext cx="3525758" cy="2106715"/>
          </a:xfrm>
          <a:prstGeom prst="rect">
            <a:avLst/>
          </a:prstGeom>
        </p:spPr>
      </p:pic>
    </p:spTree>
    <p:extLst>
      <p:ext uri="{BB962C8B-B14F-4D97-AF65-F5344CB8AC3E}">
        <p14:creationId xmlns:p14="http://schemas.microsoft.com/office/powerpoint/2010/main" val="2119039698"/>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78</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Landing</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86232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pt-BR" sz="1600" dirty="0" err="1">
                <a:solidFill>
                  <a:srgbClr val="002060"/>
                </a:solidFill>
              </a:rPr>
              <a:t>Inverse</a:t>
            </a:r>
            <a:r>
              <a:rPr lang="pt-BR" sz="1600" dirty="0">
                <a:solidFill>
                  <a:srgbClr val="002060"/>
                </a:solidFill>
              </a:rPr>
              <a:t> </a:t>
            </a:r>
            <a:r>
              <a:rPr lang="pt-BR" sz="1600" dirty="0" err="1">
                <a:solidFill>
                  <a:srgbClr val="002060"/>
                </a:solidFill>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rPr>
              <a:t>Weight </a:t>
            </a:r>
            <a:r>
              <a:rPr lang="pt-BR" sz="1600" dirty="0" err="1">
                <a:solidFill>
                  <a:srgbClr val="000000"/>
                </a:solidFill>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(LDA);</a:t>
            </a:r>
            <a:endParaRPr lang="pt-BR" sz="1600" dirty="0">
              <a:solidFill>
                <a:srgbClr val="002060"/>
              </a:solidFill>
            </a:endParaRPr>
          </a:p>
          <a:p>
            <a:pPr marL="285750" indent="-285750" algn="just">
              <a:buClr>
                <a:srgbClr val="0039A6"/>
              </a:buClr>
              <a:buFont typeface="Wingdings" panose="05000000000000000000" pitchFamily="2" charset="2"/>
              <a:buChar char="§"/>
            </a:pPr>
            <a:endParaRPr lang="pt-BR" sz="1600" dirty="0">
              <a:solidFill>
                <a:srgbClr val="002060"/>
              </a:solidFill>
            </a:endParaRPr>
          </a:p>
          <a:p>
            <a:pPr marL="285750" indent="-285750" algn="just">
              <a:buClr>
                <a:srgbClr val="0039A6"/>
              </a:buClr>
              <a:buFont typeface="Wingdings" panose="05000000000000000000" pitchFamily="2" charset="2"/>
              <a:buChar char="§"/>
            </a:pPr>
            <a:r>
              <a:rPr lang="pt-BR" sz="1600" dirty="0">
                <a:solidFill>
                  <a:srgbClr val="002060"/>
                </a:solidFill>
              </a:rPr>
              <a:t>MLW (</a:t>
            </a:r>
            <a:r>
              <a:rPr lang="pt-BR" sz="1600" dirty="0" err="1">
                <a:solidFill>
                  <a:srgbClr val="002060"/>
                </a:solidFill>
              </a:rPr>
              <a:t>used</a:t>
            </a:r>
            <a:r>
              <a:rPr lang="pt-BR" sz="1600" dirty="0">
                <a:solidFill>
                  <a:srgbClr val="002060"/>
                </a:solidFill>
              </a:rPr>
              <a:t> in </a:t>
            </a:r>
            <a:r>
              <a:rPr lang="pt-BR" sz="1600" dirty="0" err="1">
                <a:solidFill>
                  <a:srgbClr val="002060"/>
                </a:solidFill>
              </a:rPr>
              <a:t>Mission</a:t>
            </a:r>
            <a:r>
              <a:rPr lang="pt-BR" sz="1600" dirty="0">
                <a:solidFill>
                  <a:srgbClr val="002060"/>
                </a:solidFill>
              </a:rPr>
              <a:t> </a:t>
            </a:r>
            <a:r>
              <a:rPr lang="pt-BR" sz="1600" dirty="0" err="1">
                <a:solidFill>
                  <a:srgbClr val="002060"/>
                </a:solidFill>
              </a:rPr>
              <a:t>Calculation</a:t>
            </a:r>
            <a:r>
              <a:rPr lang="pt-BR" sz="1600" dirty="0">
                <a:solidFill>
                  <a:srgbClr val="002060"/>
                </a:solidFill>
              </a:rPr>
              <a:t> module) </a:t>
            </a:r>
            <a:r>
              <a:rPr lang="pt-BR" sz="1600" dirty="0" err="1">
                <a:solidFill>
                  <a:srgbClr val="002060"/>
                </a:solidFill>
              </a:rPr>
              <a:t>is</a:t>
            </a:r>
            <a:r>
              <a:rPr lang="pt-BR" sz="1600" dirty="0">
                <a:solidFill>
                  <a:srgbClr val="002060"/>
                </a:solidFill>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Regulated</a:t>
            </a:r>
            <a:r>
              <a:rPr lang="pt-BR" sz="1600" dirty="0">
                <a:solidFill>
                  <a:srgbClr val="002060"/>
                </a:solidFill>
              </a:rPr>
              <a:t> </a:t>
            </a:r>
            <a:r>
              <a:rPr lang="pt-BR" sz="1600" dirty="0" err="1">
                <a:solidFill>
                  <a:srgbClr val="002060"/>
                </a:solidFill>
              </a:rPr>
              <a:t>Landing</a:t>
            </a:r>
            <a:r>
              <a:rPr lang="pt-BR" sz="1600" dirty="0">
                <a:solidFill>
                  <a:srgbClr val="002060"/>
                </a:solidFill>
              </a:rPr>
              <a:t> Weight (RLW) </a:t>
            </a:r>
            <a:r>
              <a:rPr lang="pt-BR" sz="1600" dirty="0" err="1">
                <a:solidFill>
                  <a:srgbClr val="000000"/>
                </a:solidFill>
              </a:rPr>
              <a:t>defined</a:t>
            </a:r>
            <a:r>
              <a:rPr lang="pt-BR" sz="1600" dirty="0">
                <a:solidFill>
                  <a:srgbClr val="000000"/>
                </a:solidFill>
              </a:rPr>
              <a:t> as </a:t>
            </a:r>
            <a:r>
              <a:rPr lang="pt-BR" sz="1600" u="sng" dirty="0" err="1">
                <a:solidFill>
                  <a:srgbClr val="000000"/>
                </a:solidFill>
              </a:rPr>
              <a:t>minimum</a:t>
            </a:r>
            <a:r>
              <a:rPr lang="pt-BR" sz="1600" u="sng" dirty="0">
                <a:solidFill>
                  <a:srgbClr val="000000"/>
                </a:solidFill>
              </a:rPr>
              <a:t> of</a:t>
            </a:r>
            <a:r>
              <a:rPr lang="pt-BR" sz="1600" dirty="0">
                <a:solidFill>
                  <a:srgbClr val="000000"/>
                </a:solidFill>
              </a:rPr>
              <a:t>:</a:t>
            </a:r>
          </a:p>
          <a:p>
            <a:pPr marL="800100" lvl="1" indent="-342900" algn="just">
              <a:buClr>
                <a:srgbClr val="0039A6"/>
              </a:buClr>
              <a:buFont typeface="+mj-lt"/>
              <a:buAutoNum type="arabicPeriod"/>
            </a:pPr>
            <a:r>
              <a:rPr lang="pt-BR" sz="1400" dirty="0" err="1">
                <a:solidFill>
                  <a:srgbClr val="002060"/>
                </a:solidFill>
                <a:latin typeface="+mn-lt"/>
              </a:rPr>
              <a:t>Landing</a:t>
            </a:r>
            <a:r>
              <a:rPr lang="pt-BR" sz="1400" dirty="0">
                <a:solidFill>
                  <a:srgbClr val="002060"/>
                </a:solidFill>
                <a:latin typeface="+mn-lt"/>
              </a:rPr>
              <a:t> F</a:t>
            </a:r>
            <a:r>
              <a:rPr lang="pt-BR" sz="1400" dirty="0">
                <a:solidFill>
                  <a:srgbClr val="002060"/>
                </a:solidFill>
              </a:rPr>
              <a:t>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Torembeek´s</a:t>
            </a:r>
            <a:r>
              <a:rPr lang="pt-BR" sz="1400" dirty="0">
                <a:solidFill>
                  <a:srgbClr val="000000"/>
                </a:solidFill>
              </a:rPr>
              <a:t> </a:t>
            </a:r>
            <a:r>
              <a:rPr lang="pt-BR" sz="1400" dirty="0" err="1">
                <a:solidFill>
                  <a:srgbClr val="000000"/>
                </a:solidFill>
              </a:rPr>
              <a:t>methodology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latin typeface="+mn-lt"/>
              </a:rPr>
              <a:t>Approach </a:t>
            </a:r>
            <a:r>
              <a:rPr lang="pt-BR" sz="1400" dirty="0" err="1">
                <a:solidFill>
                  <a:srgbClr val="002060"/>
                </a:solidFill>
                <a:latin typeface="+mn-lt"/>
              </a:rPr>
              <a:t>Climb</a:t>
            </a:r>
            <a:r>
              <a:rPr lang="pt-BR" sz="1400" dirty="0">
                <a:solidFill>
                  <a:srgbClr val="002060"/>
                </a:solidFill>
                <a:latin typeface="+mn-lt"/>
              </a:rPr>
              <a:t> </a:t>
            </a:r>
            <a:r>
              <a:rPr lang="pt-BR" sz="1400" dirty="0" err="1">
                <a:solidFill>
                  <a:srgbClr val="002060"/>
                </a:solidFill>
                <a:latin typeface="+mn-lt"/>
              </a:rPr>
              <a:t>Limit</a:t>
            </a:r>
            <a:r>
              <a:rPr lang="pt-BR" sz="1400" dirty="0">
                <a:solidFill>
                  <a:srgbClr val="002060"/>
                </a:solidFill>
                <a:latin typeface="+mn-lt"/>
              </a:rPr>
              <a:t> Weight</a:t>
            </a:r>
            <a:r>
              <a:rPr lang="pt-BR" sz="1400" dirty="0">
                <a:solidFill>
                  <a:srgbClr val="000000"/>
                </a:solidFill>
                <a:latin typeface="+mn-lt"/>
              </a:rPr>
              <a:t>(FAR 25.121)</a:t>
            </a:r>
          </a:p>
          <a:p>
            <a:pPr marL="1257300" lvl="2" indent="-342900" algn="just">
              <a:buClr>
                <a:srgbClr val="0039A6"/>
              </a:buClr>
              <a:buFont typeface="Wingdings" panose="05000000000000000000" pitchFamily="2" charset="2"/>
              <a:buChar char="§"/>
            </a:pPr>
            <a:r>
              <a:rPr lang="pt-BR" sz="1400" dirty="0">
                <a:solidFill>
                  <a:srgbClr val="000000"/>
                </a:solidFill>
              </a:rPr>
              <a:t>Approach Flap 5 </a:t>
            </a:r>
            <a:r>
              <a:rPr lang="pt-BR" sz="1400" dirty="0" err="1">
                <a:solidFill>
                  <a:srgbClr val="000000"/>
                </a:solidFill>
              </a:rPr>
              <a:t>deg</a:t>
            </a:r>
            <a:r>
              <a:rPr lang="pt-BR" sz="1400" dirty="0">
                <a:solidFill>
                  <a:srgbClr val="000000"/>
                </a:solidFill>
              </a:rPr>
              <a:t>, Gear </a:t>
            </a:r>
            <a:r>
              <a:rPr lang="pt-BR" sz="1400" dirty="0" err="1">
                <a:solidFill>
                  <a:srgbClr val="000000"/>
                </a:solidFill>
              </a:rPr>
              <a:t>Up</a:t>
            </a:r>
            <a:r>
              <a:rPr lang="pt-BR" sz="1400" dirty="0">
                <a:solidFill>
                  <a:srgbClr val="000000"/>
                </a:solidFill>
              </a:rPr>
              <a:t>, G/</a:t>
            </a:r>
            <a:r>
              <a:rPr lang="pt-BR" sz="1400" dirty="0" err="1">
                <a:solidFill>
                  <a:srgbClr val="000000"/>
                </a:solidFill>
              </a:rPr>
              <a:t>AThrust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lvl="1" algn="just">
              <a:buClr>
                <a:srgbClr val="0039A6"/>
              </a:buClr>
            </a:pPr>
            <a:r>
              <a:rPr lang="pt-BR" sz="1400" dirty="0">
                <a:solidFill>
                  <a:srgbClr val="002060"/>
                </a:solidFill>
              </a:rPr>
              <a:t>3.    </a:t>
            </a:r>
            <a:r>
              <a:rPr lang="pt-BR" sz="1400" dirty="0" err="1">
                <a:solidFill>
                  <a:srgbClr val="002060"/>
                </a:solidFill>
              </a:rPr>
              <a:t>Landing</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Limit</a:t>
            </a:r>
            <a:r>
              <a:rPr lang="pt-BR" sz="1400" dirty="0">
                <a:solidFill>
                  <a:srgbClr val="002060"/>
                </a:solidFill>
              </a:rPr>
              <a:t> Weight</a:t>
            </a:r>
            <a:r>
              <a:rPr lang="pt-BR" sz="1400" dirty="0">
                <a:solidFill>
                  <a:srgbClr val="000000"/>
                </a:solidFill>
              </a:rPr>
              <a:t>(FAR 25.119)</a:t>
            </a:r>
          </a:p>
          <a:p>
            <a:pPr marL="1257300" lvl="2" indent="-342900" algn="just">
              <a:buClr>
                <a:srgbClr val="0039A6"/>
              </a:buClr>
              <a:buFont typeface="Wingdings" panose="05000000000000000000" pitchFamily="2" charset="2"/>
              <a:buChar char="§"/>
            </a:pPr>
            <a:r>
              <a:rPr lang="pt-BR" sz="1400" dirty="0" err="1">
                <a:solidFill>
                  <a:srgbClr val="000000"/>
                </a:solidFill>
              </a:rPr>
              <a:t>Landing</a:t>
            </a:r>
            <a:r>
              <a:rPr lang="pt-BR" sz="1400" dirty="0">
                <a:solidFill>
                  <a:srgbClr val="000000"/>
                </a:solidFill>
              </a:rPr>
              <a:t> Flap , Gear Down, G/A </a:t>
            </a:r>
            <a:r>
              <a:rPr lang="pt-BR" sz="1400" dirty="0" err="1">
                <a:solidFill>
                  <a:srgbClr val="000000"/>
                </a:solidFill>
              </a:rPr>
              <a:t>Thrust</a:t>
            </a:r>
            <a:r>
              <a:rPr lang="pt-BR" sz="1400" dirty="0">
                <a:solidFill>
                  <a:srgbClr val="000000"/>
                </a:solidFill>
              </a:rPr>
              <a:t>, </a:t>
            </a:r>
            <a:r>
              <a:rPr lang="pt-BR" sz="1400" dirty="0" err="1">
                <a:solidFill>
                  <a:srgbClr val="000000"/>
                </a:solidFill>
              </a:rPr>
              <a:t>all</a:t>
            </a:r>
            <a:r>
              <a:rPr lang="pt-BR" sz="1400" dirty="0">
                <a:solidFill>
                  <a:srgbClr val="000000"/>
                </a:solidFill>
              </a:rPr>
              <a:t> </a:t>
            </a:r>
            <a:r>
              <a:rPr lang="pt-BR" sz="1400" dirty="0" err="1">
                <a:solidFill>
                  <a:srgbClr val="000000"/>
                </a:solidFill>
              </a:rPr>
              <a:t>engines</a:t>
            </a:r>
            <a:endParaRPr lang="pt-BR" sz="1400" dirty="0">
              <a:solidFill>
                <a:srgbClr val="000000"/>
              </a:solidFill>
            </a:endParaRPr>
          </a:p>
          <a:p>
            <a:pPr lvl="1" algn="just">
              <a:buClr>
                <a:srgbClr val="0039A6"/>
              </a:buClr>
            </a:pPr>
            <a:r>
              <a:rPr lang="pt-BR" sz="1400" dirty="0">
                <a:solidFill>
                  <a:srgbClr val="000000"/>
                </a:solidFill>
                <a:latin typeface="+mn-lt"/>
              </a:rPr>
              <a:t>4.     </a:t>
            </a:r>
            <a:r>
              <a:rPr lang="pt-BR" sz="1400" dirty="0">
                <a:solidFill>
                  <a:srgbClr val="002060"/>
                </a:solidFill>
                <a:latin typeface="+mn-lt"/>
              </a:rPr>
              <a:t>Maximum </a:t>
            </a:r>
            <a:r>
              <a:rPr lang="pt-BR" sz="1400" dirty="0" err="1">
                <a:solidFill>
                  <a:srgbClr val="002060"/>
                </a:solidFill>
              </a:rPr>
              <a:t>S</a:t>
            </a:r>
            <a:r>
              <a:rPr lang="pt-BR" sz="1400" dirty="0" err="1">
                <a:solidFill>
                  <a:srgbClr val="002060"/>
                </a:solidFill>
                <a:latin typeface="+mn-lt"/>
              </a:rPr>
              <a:t>tructural</a:t>
            </a:r>
            <a:r>
              <a:rPr lang="pt-BR" sz="1400" dirty="0">
                <a:solidFill>
                  <a:srgbClr val="002060"/>
                </a:solidFill>
                <a:latin typeface="+mn-lt"/>
              </a:rPr>
              <a:t> </a:t>
            </a:r>
            <a:r>
              <a:rPr lang="pt-BR" sz="1400" dirty="0" err="1">
                <a:solidFill>
                  <a:srgbClr val="002060"/>
                </a:solidFill>
                <a:latin typeface="+mn-lt"/>
              </a:rPr>
              <a:t>Landing</a:t>
            </a:r>
            <a:r>
              <a:rPr lang="pt-BR" sz="1400" dirty="0">
                <a:solidFill>
                  <a:srgbClr val="002060"/>
                </a:solidFill>
                <a:latin typeface="+mn-lt"/>
              </a:rPr>
              <a:t> Weight </a:t>
            </a:r>
            <a:r>
              <a:rPr lang="pt-BR" sz="1400" dirty="0">
                <a:solidFill>
                  <a:srgbClr val="000000"/>
                </a:solidFill>
                <a:latin typeface="+mn-lt"/>
              </a:rPr>
              <a:t>(MSLW). </a:t>
            </a: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00CD0CF-3475-4FCB-8705-CE0B95B5752F}"/>
              </a:ext>
            </a:extLst>
          </p:cNvPr>
          <p:cNvPicPr>
            <a:picLocks noChangeAspect="1"/>
          </p:cNvPicPr>
          <p:nvPr/>
        </p:nvPicPr>
        <p:blipFill>
          <a:blip r:embed="rId2"/>
          <a:stretch>
            <a:fillRect/>
          </a:stretch>
        </p:blipFill>
        <p:spPr>
          <a:xfrm>
            <a:off x="704409" y="4108815"/>
            <a:ext cx="4898656" cy="2016224"/>
          </a:xfrm>
          <a:prstGeom prst="rect">
            <a:avLst/>
          </a:prstGeom>
        </p:spPr>
      </p:pic>
      <p:pic>
        <p:nvPicPr>
          <p:cNvPr id="4" name="Imagem 3">
            <a:extLst>
              <a:ext uri="{FF2B5EF4-FFF2-40B4-BE49-F238E27FC236}">
                <a16:creationId xmlns:a16="http://schemas.microsoft.com/office/drawing/2014/main" id="{013E038B-EB16-401C-B23D-0FB63AA93ADB}"/>
              </a:ext>
            </a:extLst>
          </p:cNvPr>
          <p:cNvPicPr>
            <a:picLocks noChangeAspect="1"/>
          </p:cNvPicPr>
          <p:nvPr/>
        </p:nvPicPr>
        <p:blipFill>
          <a:blip r:embed="rId3"/>
          <a:stretch>
            <a:fillRect/>
          </a:stretch>
        </p:blipFill>
        <p:spPr>
          <a:xfrm>
            <a:off x="5093876" y="4407461"/>
            <a:ext cx="3722578" cy="1418931"/>
          </a:xfrm>
          <a:prstGeom prst="rect">
            <a:avLst/>
          </a:prstGeom>
        </p:spPr>
      </p:pic>
    </p:spTree>
    <p:extLst>
      <p:ext uri="{BB962C8B-B14F-4D97-AF65-F5344CB8AC3E}">
        <p14:creationId xmlns:p14="http://schemas.microsoft.com/office/powerpoint/2010/main" val="2342721492"/>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49895" y="1767866"/>
            <a:ext cx="7866914" cy="378565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“Optimization inside optimization”. </a:t>
            </a:r>
          </a:p>
          <a:p>
            <a:pPr marL="285750" indent="-285750" algn="just">
              <a:buClr>
                <a:srgbClr val="0039A6"/>
              </a:buClr>
              <a:buFont typeface="Wingdings" panose="05000000000000000000" pitchFamily="2" charset="2"/>
              <a:buChar char="§"/>
            </a:pPr>
            <a:r>
              <a:rPr lang="en-US" sz="1600" dirty="0">
                <a:solidFill>
                  <a:srgbClr val="000000"/>
                </a:solidFill>
              </a:rPr>
              <a:t>Modification of </a:t>
            </a:r>
            <a:r>
              <a:rPr lang="en-US" sz="1600" dirty="0" err="1">
                <a:solidFill>
                  <a:srgbClr val="000000"/>
                </a:solidFill>
              </a:rPr>
              <a:t>Jaillet’s</a:t>
            </a:r>
            <a:r>
              <a:rPr lang="en-US" sz="1600" dirty="0">
                <a:solidFill>
                  <a:srgbClr val="000000"/>
                </a:solidFill>
              </a:rPr>
              <a:t> methodology</a:t>
            </a:r>
            <a:r>
              <a:rPr lang="en-US" sz="1600" i="1" dirty="0">
                <a:solidFill>
                  <a:srgbClr val="000000"/>
                </a:solidFill>
              </a:rPr>
              <a:t>;</a:t>
            </a:r>
          </a:p>
          <a:p>
            <a:pPr marL="742950" lvl="1" indent="-285750" algn="just">
              <a:buClr>
                <a:srgbClr val="0039A6"/>
              </a:buClr>
              <a:buFont typeface="Wingdings" panose="05000000000000000000" pitchFamily="2" charset="2"/>
              <a:buChar char="Ø"/>
            </a:pPr>
            <a:r>
              <a:rPr lang="en-US" sz="1600" dirty="0">
                <a:solidFill>
                  <a:srgbClr val="000000"/>
                </a:solidFill>
              </a:rPr>
              <a:t> </a:t>
            </a:r>
            <a:r>
              <a:rPr lang="en-US" sz="1600" dirty="0">
                <a:solidFill>
                  <a:srgbClr val="002060"/>
                </a:solidFill>
              </a:rPr>
              <a:t>2-stop model and profit maximization </a:t>
            </a:r>
            <a:r>
              <a:rPr lang="en-US" sz="1600" dirty="0">
                <a:solidFill>
                  <a:srgbClr val="000000"/>
                </a:solidFill>
              </a:rPr>
              <a:t>(instead of minimizing DOC).</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3 aircraft types networks solved simultaneously;</a:t>
            </a:r>
          </a:p>
          <a:p>
            <a:pPr marL="742950" lvl="1" indent="-285750" algn="just">
              <a:buClr>
                <a:srgbClr val="0039A6"/>
              </a:buClr>
              <a:buFont typeface="Wingdings" panose="05000000000000000000" pitchFamily="2" charset="2"/>
              <a:buChar char="Ø"/>
            </a:pPr>
            <a:r>
              <a:rPr lang="pt-BR" sz="1600" dirty="0" err="1">
                <a:solidFill>
                  <a:srgbClr val="000000"/>
                </a:solidFill>
              </a:rPr>
              <a:t>DOCs</a:t>
            </a:r>
            <a:r>
              <a:rPr lang="pt-BR" sz="1600" dirty="0">
                <a:solidFill>
                  <a:srgbClr val="000000"/>
                </a:solidFill>
              </a:rPr>
              <a:t> </a:t>
            </a:r>
            <a:r>
              <a:rPr lang="pt-BR" sz="1600" dirty="0" err="1">
                <a:solidFill>
                  <a:srgbClr val="000000"/>
                </a:solidFill>
              </a:rPr>
              <a:t>used</a:t>
            </a:r>
            <a:r>
              <a:rPr lang="pt-BR" sz="1600" dirty="0">
                <a:solidFill>
                  <a:srgbClr val="000000"/>
                </a:solidFill>
              </a:rPr>
              <a:t> in </a:t>
            </a:r>
            <a:r>
              <a:rPr lang="pt-BR" sz="1600" dirty="0" err="1">
                <a:solidFill>
                  <a:srgbClr val="000000"/>
                </a:solidFill>
              </a:rPr>
              <a:t>the</a:t>
            </a:r>
            <a:r>
              <a:rPr lang="pt-BR" sz="1600" dirty="0">
                <a:solidFill>
                  <a:srgbClr val="000000"/>
                </a:solidFill>
              </a:rPr>
              <a:t> </a:t>
            </a:r>
            <a:r>
              <a:rPr lang="pt-BR" sz="1600" dirty="0" err="1">
                <a:solidFill>
                  <a:srgbClr val="000000"/>
                </a:solidFill>
              </a:rPr>
              <a:t>algorithm</a:t>
            </a:r>
            <a:r>
              <a:rPr lang="pt-BR" sz="1600" dirty="0">
                <a:solidFill>
                  <a:srgbClr val="000000"/>
                </a:solidFill>
              </a:rPr>
              <a:t> </a:t>
            </a:r>
            <a:r>
              <a:rPr lang="pt-BR" sz="1600" dirty="0" err="1">
                <a:solidFill>
                  <a:srgbClr val="000000"/>
                </a:solidFill>
              </a:rPr>
              <a:t>considers</a:t>
            </a:r>
            <a:r>
              <a:rPr lang="pt-BR" sz="1600" dirty="0">
                <a:solidFill>
                  <a:srgbClr val="000000"/>
                </a:solidFill>
              </a:rPr>
              <a:t> </a:t>
            </a:r>
            <a:r>
              <a:rPr lang="pt-BR" sz="1600" i="1" dirty="0">
                <a:solidFill>
                  <a:srgbClr val="002060"/>
                </a:solidFill>
              </a:rPr>
              <a:t>Wf</a:t>
            </a:r>
            <a:r>
              <a:rPr lang="pt-BR" sz="1600" dirty="0">
                <a:solidFill>
                  <a:srgbClr val="002060"/>
                </a:solidFill>
              </a:rPr>
              <a:t> </a:t>
            </a:r>
            <a:r>
              <a:rPr lang="pt-BR" sz="1600" dirty="0" err="1">
                <a:solidFill>
                  <a:srgbClr val="002060"/>
                </a:solidFill>
              </a:rPr>
              <a:t>and</a:t>
            </a:r>
            <a:r>
              <a:rPr lang="pt-BR" sz="1600" dirty="0">
                <a:solidFill>
                  <a:srgbClr val="002060"/>
                </a:solidFill>
              </a:rPr>
              <a:t> </a:t>
            </a:r>
            <a:r>
              <a:rPr lang="pt-BR" sz="1600" i="1" dirty="0">
                <a:solidFill>
                  <a:srgbClr val="002060"/>
                </a:solidFill>
              </a:rPr>
              <a:t>T </a:t>
            </a:r>
            <a:r>
              <a:rPr lang="pt-BR" sz="1600" dirty="0" err="1">
                <a:solidFill>
                  <a:srgbClr val="002060"/>
                </a:solidFill>
              </a:rPr>
              <a:t>calculated</a:t>
            </a:r>
            <a:r>
              <a:rPr lang="pt-BR" sz="1600" dirty="0">
                <a:solidFill>
                  <a:srgbClr val="002060"/>
                </a:solidFill>
              </a:rPr>
              <a:t> via OFP module</a:t>
            </a:r>
            <a:r>
              <a:rPr lang="pt-BR" sz="1600" dirty="0">
                <a:solidFill>
                  <a:srgbClr val="000000"/>
                </a:solidFill>
              </a:rPr>
              <a:t> </a:t>
            </a:r>
            <a:r>
              <a:rPr lang="pt-BR" sz="1600" dirty="0" err="1">
                <a:solidFill>
                  <a:srgbClr val="000000"/>
                </a:solidFill>
              </a:rPr>
              <a:t>with</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2060"/>
                </a:solidFill>
              </a:rPr>
              <a:t>Aircraft’s</a:t>
            </a:r>
            <a:r>
              <a:rPr lang="pt-BR" sz="1600" dirty="0">
                <a:solidFill>
                  <a:srgbClr val="002060"/>
                </a:solidFill>
              </a:rPr>
              <a:t> design range </a:t>
            </a:r>
            <a:r>
              <a:rPr lang="pt-BR" sz="1600" dirty="0" err="1">
                <a:solidFill>
                  <a:srgbClr val="000000"/>
                </a:solidFill>
              </a:rPr>
              <a:t>and</a:t>
            </a:r>
            <a:r>
              <a:rPr lang="pt-BR" sz="1600" dirty="0">
                <a:solidFill>
                  <a:srgbClr val="000000"/>
                </a:solidFill>
              </a:rPr>
              <a:t> </a:t>
            </a:r>
            <a:r>
              <a:rPr lang="pt-BR" sz="1600" dirty="0">
                <a:solidFill>
                  <a:srgbClr val="002060"/>
                </a:solidFill>
              </a:rPr>
              <a:t>ZFW </a:t>
            </a:r>
            <a:r>
              <a:rPr lang="pt-BR" sz="1600" dirty="0" err="1">
                <a:solidFill>
                  <a:srgbClr val="002060"/>
                </a:solidFill>
              </a:rPr>
              <a:t>associated</a:t>
            </a:r>
            <a:r>
              <a:rPr lang="pt-BR" sz="1600" dirty="0">
                <a:solidFill>
                  <a:srgbClr val="002060"/>
                </a:solidFill>
              </a:rPr>
              <a:t> </a:t>
            </a:r>
            <a:r>
              <a:rPr lang="pt-BR" sz="1600" dirty="0" err="1">
                <a:solidFill>
                  <a:srgbClr val="002060"/>
                </a:solidFill>
              </a:rPr>
              <a:t>to</a:t>
            </a:r>
            <a:r>
              <a:rPr lang="pt-BR" sz="1600" dirty="0">
                <a:solidFill>
                  <a:srgbClr val="002060"/>
                </a:solidFill>
              </a:rPr>
              <a:t> full </a:t>
            </a:r>
            <a:r>
              <a:rPr lang="pt-BR" sz="1600" dirty="0" err="1">
                <a:solidFill>
                  <a:srgbClr val="002060"/>
                </a:solidFill>
              </a:rPr>
              <a:t>passengers</a:t>
            </a:r>
            <a:r>
              <a:rPr lang="pt-BR" sz="1600" dirty="0">
                <a:solidFill>
                  <a:srgbClr val="002060"/>
                </a:solidFill>
              </a:rPr>
              <a:t> </a:t>
            </a:r>
            <a:r>
              <a:rPr lang="pt-BR" sz="1600" dirty="0" err="1">
                <a:solidFill>
                  <a:srgbClr val="002060"/>
                </a:solidFill>
              </a:rPr>
              <a:t>capacity</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0000"/>
                </a:solidFill>
              </a:rPr>
              <a:t>Sea</a:t>
            </a:r>
            <a:r>
              <a:rPr lang="pt-BR" sz="1600" dirty="0">
                <a:solidFill>
                  <a:srgbClr val="000000"/>
                </a:solidFill>
              </a:rPr>
              <a:t> </a:t>
            </a:r>
            <a:r>
              <a:rPr lang="pt-BR" sz="1600" dirty="0" err="1">
                <a:solidFill>
                  <a:srgbClr val="000000"/>
                </a:solidFill>
              </a:rPr>
              <a:t>level</a:t>
            </a:r>
            <a:r>
              <a:rPr lang="pt-BR" sz="1600" dirty="0">
                <a:solidFill>
                  <a:srgbClr val="000000"/>
                </a:solidFill>
              </a:rPr>
              <a:t> </a:t>
            </a:r>
            <a:r>
              <a:rPr lang="pt-BR" sz="1600" dirty="0" err="1">
                <a:solidFill>
                  <a:srgbClr val="000000"/>
                </a:solidFill>
              </a:rPr>
              <a:t>airports</a:t>
            </a:r>
            <a:r>
              <a:rPr lang="pt-BR" sz="1600" dirty="0">
                <a:solidFill>
                  <a:srgbClr val="000000"/>
                </a:solidFill>
              </a:rPr>
              <a:t> </a:t>
            </a:r>
            <a:r>
              <a:rPr lang="pt-BR" sz="1600" dirty="0" err="1">
                <a:solidFill>
                  <a:srgbClr val="000000"/>
                </a:solidFill>
              </a:rPr>
              <a:t>and</a:t>
            </a:r>
            <a:r>
              <a:rPr lang="pt-BR" sz="1600" dirty="0">
                <a:solidFill>
                  <a:srgbClr val="000000"/>
                </a:solidFill>
              </a:rPr>
              <a:t> ISA conditions.</a:t>
            </a:r>
          </a:p>
          <a:p>
            <a:pPr marL="1200150" lvl="2" indent="-285750" algn="just">
              <a:buClr>
                <a:srgbClr val="0039A6"/>
              </a:buClr>
              <a:buFont typeface="Wingdings" panose="05000000000000000000" pitchFamily="2" charset="2"/>
              <a:buChar char="Ø"/>
            </a:pPr>
            <a:endParaRPr lang="pt-BR"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2060"/>
                </a:solidFill>
              </a:rPr>
              <a:t>Mixed Integer Linear Programming Problem (MILP)</a:t>
            </a:r>
            <a:r>
              <a:rPr lang="en-US" sz="1600" dirty="0">
                <a:solidFill>
                  <a:srgbClr val="000000"/>
                </a:solidFill>
              </a:rPr>
              <a:t> type:</a:t>
            </a:r>
          </a:p>
          <a:p>
            <a:pPr marL="742950" lvl="1" indent="-285750" algn="just">
              <a:buClr>
                <a:srgbClr val="0039A6"/>
              </a:buClr>
              <a:buFont typeface="Wingdings" panose="05000000000000000000" pitchFamily="2" charset="2"/>
              <a:buChar char="Ø"/>
            </a:pPr>
            <a:r>
              <a:rPr lang="en-US" sz="1600" dirty="0" err="1">
                <a:solidFill>
                  <a:srgbClr val="000000"/>
                </a:solidFill>
              </a:rPr>
              <a:t>Matlab</a:t>
            </a:r>
            <a:r>
              <a:rPr lang="en-US" sz="1600" dirty="0">
                <a:solidFill>
                  <a:srgbClr val="000000"/>
                </a:solidFill>
              </a:rPr>
              <a:t> solver used (function </a:t>
            </a:r>
            <a:r>
              <a:rPr lang="en-US" sz="1600" i="1" dirty="0" err="1">
                <a:solidFill>
                  <a:srgbClr val="000000"/>
                </a:solidFill>
              </a:rPr>
              <a:t>intlinprog</a:t>
            </a:r>
            <a:r>
              <a:rPr lang="en-US" sz="1600" i="1" dirty="0">
                <a:solidFill>
                  <a:srgbClr val="000000"/>
                </a:solidFill>
              </a:rPr>
              <a:t>).</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a:solidFill>
                  <a:srgbClr val="000000"/>
                </a:solidFill>
              </a:rPr>
              <a:t>O</a:t>
            </a:r>
            <a:r>
              <a:rPr lang="en-US" sz="1600" dirty="0" err="1">
                <a:solidFill>
                  <a:srgbClr val="000000"/>
                </a:solidFill>
              </a:rPr>
              <a:t>utput</a:t>
            </a:r>
            <a:r>
              <a:rPr lang="en-US" sz="1600" dirty="0">
                <a:solidFill>
                  <a:srgbClr val="000000"/>
                </a:solidFill>
              </a:rPr>
              <a:t>: </a:t>
            </a:r>
          </a:p>
          <a:p>
            <a:pPr marL="800100" lvl="1" indent="-342900" algn="just">
              <a:buClr>
                <a:srgbClr val="0039A6"/>
              </a:buClr>
              <a:buFont typeface="Wingdings" panose="05000000000000000000" pitchFamily="2" charset="2"/>
              <a:buChar char="Ø"/>
            </a:pPr>
            <a:r>
              <a:rPr lang="en-US" sz="1600" dirty="0">
                <a:solidFill>
                  <a:srgbClr val="002060"/>
                </a:solidFill>
              </a:rPr>
              <a:t>Number of frequencies required per each sector </a:t>
            </a:r>
            <a:r>
              <a:rPr lang="en-US" sz="1600" dirty="0">
                <a:solidFill>
                  <a:srgbClr val="000000"/>
                </a:solidFill>
              </a:rPr>
              <a:t>connected, </a:t>
            </a:r>
            <a:r>
              <a:rPr lang="en-US" sz="1600" dirty="0">
                <a:solidFill>
                  <a:srgbClr val="002060"/>
                </a:solidFill>
              </a:rPr>
              <a:t>for each aircraft fleet</a:t>
            </a:r>
            <a:r>
              <a:rPr lang="en-US" sz="1600" dirty="0">
                <a:solidFill>
                  <a:srgbClr val="000000"/>
                </a:solidFill>
              </a:rPr>
              <a:t>.</a:t>
            </a:r>
          </a:p>
          <a:p>
            <a:pPr marL="800100" lvl="1" indent="-342900" algn="just">
              <a:buClr>
                <a:srgbClr val="0039A6"/>
              </a:buClr>
              <a:buFont typeface="Wingdings" panose="05000000000000000000" pitchFamily="2" charset="2"/>
              <a:buChar char="Ø"/>
            </a:pPr>
            <a:r>
              <a:rPr lang="en-US" sz="1600" dirty="0">
                <a:solidFill>
                  <a:srgbClr val="000000"/>
                </a:solidFill>
              </a:rPr>
              <a:t>Potential Hubs may be identified.</a:t>
            </a:r>
          </a:p>
        </p:txBody>
      </p:sp>
      <p:sp>
        <p:nvSpPr>
          <p:cNvPr id="4" name="Retângulo 3"/>
          <p:cNvSpPr/>
          <p:nvPr/>
        </p:nvSpPr>
        <p:spPr>
          <a:xfrm>
            <a:off x="871126" y="1230792"/>
            <a:ext cx="7968074" cy="461665"/>
          </a:xfrm>
          <a:prstGeom prst="rect">
            <a:avLst/>
          </a:prstGeom>
        </p:spPr>
        <p:txBody>
          <a:bodyPr wrap="square">
            <a:spAutoFit/>
          </a:bodyPr>
          <a:lstStyle/>
          <a:p>
            <a:r>
              <a:rPr lang="en-US" sz="1200" i="1" dirty="0" err="1">
                <a:solidFill>
                  <a:srgbClr val="222222"/>
                </a:solidFill>
                <a:latin typeface="Arial" panose="020B0604020202020204" pitchFamily="34" charset="0"/>
              </a:rPr>
              <a:t>Jaillet</a:t>
            </a:r>
            <a:r>
              <a:rPr lang="en-US" sz="1200" i="1" dirty="0">
                <a:solidFill>
                  <a:srgbClr val="222222"/>
                </a:solidFill>
                <a:latin typeface="Arial" panose="020B0604020202020204" pitchFamily="34" charset="0"/>
              </a:rPr>
              <a:t>, Patrick, Gao Song, and Gang Yu. "Airline network design and hub location problems." Location science 4.3 (1996): 195-212.</a:t>
            </a:r>
            <a:endParaRPr lang="en-US" sz="1200" i="1" dirty="0"/>
          </a:p>
        </p:txBody>
      </p:sp>
      <p:pic>
        <p:nvPicPr>
          <p:cNvPr id="5" name="Imagem 4">
            <a:extLst>
              <a:ext uri="{FF2B5EF4-FFF2-40B4-BE49-F238E27FC236}">
                <a16:creationId xmlns:a16="http://schemas.microsoft.com/office/drawing/2014/main" id="{D77D1E6B-13CC-4E7C-A850-1837EE44A508}"/>
              </a:ext>
            </a:extLst>
          </p:cNvPr>
          <p:cNvPicPr>
            <a:picLocks noChangeAspect="1"/>
          </p:cNvPicPr>
          <p:nvPr/>
        </p:nvPicPr>
        <p:blipFill>
          <a:blip r:embed="rId2"/>
          <a:stretch>
            <a:fillRect/>
          </a:stretch>
        </p:blipFill>
        <p:spPr>
          <a:xfrm>
            <a:off x="5947933" y="3933056"/>
            <a:ext cx="2762250" cy="1009650"/>
          </a:xfrm>
          <a:prstGeom prst="rect">
            <a:avLst/>
          </a:prstGeom>
        </p:spPr>
      </p:pic>
      <p:sp>
        <p:nvSpPr>
          <p:cNvPr id="8" name="CaixaDeTexto 7">
            <a:extLst>
              <a:ext uri="{FF2B5EF4-FFF2-40B4-BE49-F238E27FC236}">
                <a16:creationId xmlns:a16="http://schemas.microsoft.com/office/drawing/2014/main" id="{E9B91A0B-8E34-4F62-9DE6-8F1B1FDBB0C9}"/>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29675504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8</a:t>
            </a:fld>
            <a:endParaRPr kumimoji="0" lang="pt-BR" dirty="0"/>
          </a:p>
        </p:txBody>
      </p:sp>
      <p:pic>
        <p:nvPicPr>
          <p:cNvPr id="2" name="Imagem 1">
            <a:extLst>
              <a:ext uri="{FF2B5EF4-FFF2-40B4-BE49-F238E27FC236}">
                <a16:creationId xmlns:a16="http://schemas.microsoft.com/office/drawing/2014/main" id="{D255A269-F915-4B5A-9BE5-9F8D2661F1AE}"/>
              </a:ext>
            </a:extLst>
          </p:cNvPr>
          <p:cNvPicPr>
            <a:picLocks noChangeAspect="1"/>
          </p:cNvPicPr>
          <p:nvPr/>
        </p:nvPicPr>
        <p:blipFill>
          <a:blip r:embed="rId2"/>
          <a:stretch>
            <a:fillRect/>
          </a:stretch>
        </p:blipFill>
        <p:spPr>
          <a:xfrm>
            <a:off x="1475656" y="1628800"/>
            <a:ext cx="6640383" cy="4370252"/>
          </a:xfrm>
          <a:prstGeom prst="rect">
            <a:avLst/>
          </a:prstGeom>
        </p:spPr>
      </p:pic>
      <p:sp>
        <p:nvSpPr>
          <p:cNvPr id="22" name="Rectangle 2">
            <a:extLst>
              <a:ext uri="{FF2B5EF4-FFF2-40B4-BE49-F238E27FC236}">
                <a16:creationId xmlns:a16="http://schemas.microsoft.com/office/drawing/2014/main" id="{06E32052-D793-448C-8536-351106E733C5}"/>
              </a:ext>
            </a:extLst>
          </p:cNvPr>
          <p:cNvSpPr txBox="1">
            <a:spLocks noChangeArrowheads="1"/>
          </p:cNvSpPr>
          <p:nvPr/>
        </p:nvSpPr>
        <p:spPr>
          <a:xfrm>
            <a:off x="755576" y="928713"/>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Family of Aircraft</a:t>
            </a:r>
          </a:p>
        </p:txBody>
      </p:sp>
    </p:spTree>
    <p:extLst>
      <p:ext uri="{BB962C8B-B14F-4D97-AF65-F5344CB8AC3E}">
        <p14:creationId xmlns:p14="http://schemas.microsoft.com/office/powerpoint/2010/main" val="1432451322"/>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67705" y="735346"/>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MILP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C78D5BE-6D8F-4EF5-BA08-95743DDA59E0}"/>
                  </a:ext>
                </a:extLst>
              </p:cNvPr>
              <p:cNvSpPr/>
              <p:nvPr/>
            </p:nvSpPr>
            <p:spPr>
              <a:xfrm>
                <a:off x="767704" y="1204651"/>
                <a:ext cx="7980759" cy="141961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Let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𝑖𝑙𝑡𝑗</m:t>
                        </m:r>
                      </m:sub>
                    </m:sSub>
                  </m:oMath>
                </a14:m>
                <a:r>
                  <a:rPr lang="en-US" sz="1400" baseline="-25000" dirty="0"/>
                  <a:t> </a:t>
                </a:r>
                <a:r>
                  <a:rPr lang="en-US" sz="1400" dirty="0"/>
                  <a:t>be the fraction of the passenger’s demand flow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𝑖𝑗</m:t>
                        </m:r>
                      </m:sub>
                    </m:sSub>
                  </m:oMath>
                </a14:m>
                <a:r>
                  <a:rPr lang="en-US" sz="1400" dirty="0"/>
                  <a:t>from origin</a:t>
                </a:r>
                <a:r>
                  <a:rPr lang="en-US" sz="1400" i="1" dirty="0"/>
                  <a:t> </a:t>
                </a:r>
                <a:r>
                  <a:rPr lang="en-US" sz="1400" i="1" dirty="0" err="1"/>
                  <a:t>i</a:t>
                </a:r>
                <a:r>
                  <a:rPr lang="en-US" sz="1400" dirty="0"/>
                  <a:t> to destination </a:t>
                </a:r>
                <a:r>
                  <a:rPr lang="en-US" sz="1400" i="1" dirty="0"/>
                  <a:t>j</a:t>
                </a:r>
                <a:r>
                  <a:rPr lang="en-US" sz="1400" dirty="0"/>
                  <a:t>, served by a two-stop connecting flight through cities </a:t>
                </a:r>
                <a:r>
                  <a:rPr lang="en-US" sz="1400" i="1" dirty="0"/>
                  <a:t>l </a:t>
                </a:r>
                <a:r>
                  <a:rPr lang="en-US" sz="1400" dirty="0"/>
                  <a:t>and</a:t>
                </a:r>
                <a:r>
                  <a:rPr lang="en-US" sz="1400" i="1" dirty="0"/>
                  <a:t> t</a:t>
                </a:r>
                <a:r>
                  <a:rPr lang="en-US" sz="1400" dirty="0"/>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𝑖𝑗𝑘</m:t>
                        </m:r>
                      </m:sub>
                    </m:sSub>
                  </m:oMath>
                </a14:m>
                <a:r>
                  <a:rPr lang="en-US" sz="1400" dirty="0"/>
                  <a:t> the number of aircraft type </a:t>
                </a:r>
                <a14:m>
                  <m:oMath xmlns:m="http://schemas.openxmlformats.org/officeDocument/2006/math">
                    <m:r>
                      <a:rPr lang="en-US" sz="1400" i="1">
                        <a:latin typeface="Cambria Math" panose="02040503050406030204" pitchFamily="18" charset="0"/>
                      </a:rPr>
                      <m:t>𝑘</m:t>
                    </m:r>
                  </m:oMath>
                </a14:m>
                <a:r>
                  <a:rPr lang="en-US" sz="1400" dirty="0"/>
                  <a:t> used in the route from city </a:t>
                </a:r>
                <a:r>
                  <a:rPr lang="en-US" sz="1400" i="1" dirty="0" err="1"/>
                  <a:t>i</a:t>
                </a:r>
                <a:r>
                  <a:rPr lang="en-US" sz="1400" dirty="0"/>
                  <a:t> to </a:t>
                </a:r>
                <a:r>
                  <a:rPr lang="en-US" sz="1400" i="1" dirty="0"/>
                  <a:t>j</a:t>
                </a:r>
                <a:r>
                  <a:rPr lang="en-US" sz="1400" dirty="0"/>
                  <a:t>, p the average fare per passenger ($),</a:t>
                </a:r>
                <a14:m>
                  <m:oMath xmlns:m="http://schemas.openxmlformats.org/officeDocument/2006/math">
                    <m:r>
                      <a:rPr lang="en-US" sz="1400" i="1">
                        <a:latin typeface="Cambria Math" panose="02040503050406030204" pitchFamily="18" charset="0"/>
                      </a:rPr>
                      <m:t> </m:t>
                    </m:r>
                    <m:sSub>
                      <m:sSubPr>
                        <m:ctrlPr>
                          <a:rPr lang="pt-BR" sz="1400" i="1" baseline="-25000">
                            <a:latin typeface="Cambria Math" panose="02040503050406030204" pitchFamily="18" charset="0"/>
                          </a:rPr>
                        </m:ctrlPr>
                      </m:sSubPr>
                      <m:e>
                        <m:r>
                          <a:rPr lang="en-US" sz="1400" i="1" baseline="-25000">
                            <a:latin typeface="Cambria Math" panose="02040503050406030204" pitchFamily="18" charset="0"/>
                          </a:rPr>
                          <m:t>𝑐</m:t>
                        </m:r>
                      </m:e>
                      <m:sub>
                        <m:r>
                          <a:rPr lang="en-US" sz="1400" i="1" baseline="-25000">
                            <a:latin typeface="Cambria Math" panose="02040503050406030204" pitchFamily="18" charset="0"/>
                          </a:rPr>
                          <m:t>𝑘</m:t>
                        </m:r>
                      </m:sub>
                    </m:sSub>
                  </m:oMath>
                </a14:m>
                <a:r>
                  <a:rPr lang="en-US" sz="1400" baseline="-25000" dirty="0"/>
                  <a:t> </a:t>
                </a:r>
                <a:r>
                  <a:rPr lang="en-US" sz="1400" dirty="0"/>
                  <a:t>the average operational cost ($/nm) at design range , </a:t>
                </a:r>
                <a:r>
                  <a:rPr lang="en-US" sz="1400" i="1" dirty="0"/>
                  <a:t>b</a:t>
                </a:r>
                <a:r>
                  <a:rPr lang="en-US" sz="1400" i="1" baseline="-25000" dirty="0"/>
                  <a:t>k </a:t>
                </a:r>
                <a:r>
                  <a:rPr lang="en-US" sz="1400" baseline="-25000" dirty="0"/>
                  <a:t> </a:t>
                </a:r>
                <a:r>
                  <a:rPr lang="en-US" sz="1400" dirty="0"/>
                  <a:t>the passenger capacity of aircraft </a:t>
                </a:r>
                <a:r>
                  <a:rPr lang="en-US" sz="1400" i="1" dirty="0"/>
                  <a:t>k</a:t>
                </a:r>
                <a:r>
                  <a:rPr lang="en-US" sz="1400" dirty="0"/>
                  <a:t>, the reference load factor</a:t>
                </a:r>
                <a:r>
                  <a:rPr lang="en-US" sz="1400" i="1" dirty="0"/>
                  <a:t> </a:t>
                </a:r>
                <a:r>
                  <a:rPr lang="en-US" sz="1400" i="1" dirty="0" err="1"/>
                  <a:t>LF</a:t>
                </a:r>
                <a:r>
                  <a:rPr lang="en-US" sz="1400" i="1" baseline="-25000" dirty="0" err="1"/>
                  <a:t>ref</a:t>
                </a:r>
                <a:r>
                  <a:rPr lang="en-US" sz="1400" dirty="0"/>
                  <a:t> and </a:t>
                </a:r>
                <a:r>
                  <a:rPr lang="en-US" sz="1400" i="1" dirty="0"/>
                  <a:t>d</a:t>
                </a:r>
                <a:r>
                  <a:rPr lang="en-US" sz="1400" i="1" baseline="-25000" dirty="0"/>
                  <a:t>ij</a:t>
                </a:r>
                <a:r>
                  <a:rPr lang="en-US" sz="1400" baseline="-25000" dirty="0"/>
                  <a:t> </a:t>
                </a:r>
                <a:r>
                  <a:rPr lang="en-US" sz="1400" dirty="0"/>
                  <a:t>the distance between origin and destination airports. The following mixed integer linear programming model is proposed:</a:t>
                </a:r>
                <a:endParaRPr lang="pt-BR" sz="1400" dirty="0"/>
              </a:p>
            </p:txBody>
          </p:sp>
        </mc:Choice>
        <mc:Fallback xmlns="">
          <p:sp>
            <p:nvSpPr>
              <p:cNvPr id="9" name="Retângulo 8">
                <a:extLst>
                  <a:ext uri="{FF2B5EF4-FFF2-40B4-BE49-F238E27FC236}">
                    <a16:creationId xmlns:a16="http://schemas.microsoft.com/office/drawing/2014/main" id="{BC78D5BE-6D8F-4EF5-BA08-95743DDA59E0}"/>
                  </a:ext>
                </a:extLst>
              </p:cNvPr>
              <p:cNvSpPr>
                <a:spLocks noRot="1" noChangeAspect="1" noMove="1" noResize="1" noEditPoints="1" noAdjustHandles="1" noChangeArrowheads="1" noChangeShapeType="1" noTextEdit="1"/>
              </p:cNvSpPr>
              <p:nvPr/>
            </p:nvSpPr>
            <p:spPr>
              <a:xfrm>
                <a:off x="767704" y="1204651"/>
                <a:ext cx="7980759" cy="1419619"/>
              </a:xfrm>
              <a:prstGeom prst="rect">
                <a:avLst/>
              </a:prstGeom>
              <a:blipFill>
                <a:blip r:embed="rId2"/>
                <a:stretch>
                  <a:fillRect l="-153" t="-431" r="-229" b="-3879"/>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937569F6-3A78-461B-BF39-812C10CFB840}"/>
              </a:ext>
            </a:extLst>
          </p:cNvPr>
          <p:cNvSpPr/>
          <p:nvPr/>
        </p:nvSpPr>
        <p:spPr>
          <a:xfrm>
            <a:off x="858441" y="4814555"/>
            <a:ext cx="7980759" cy="1169551"/>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The objective function (1) is set to maximize the network profit, based on the difference between the average revenue and the average cost per unit of transport (passenger.km or passenger. nm) ;</a:t>
            </a:r>
          </a:p>
          <a:p>
            <a:pPr marL="285750" indent="-285750" algn="just">
              <a:buClr>
                <a:srgbClr val="002060"/>
              </a:buClr>
              <a:buFont typeface="Wingdings" panose="05000000000000000000" pitchFamily="2" charset="2"/>
              <a:buChar char="§"/>
            </a:pPr>
            <a:r>
              <a:rPr lang="en-US" sz="1400" dirty="0"/>
              <a:t>Constraint (2) states that the fractional flow on route </a:t>
            </a:r>
            <a:r>
              <a:rPr lang="en-US" sz="1400" dirty="0" err="1"/>
              <a:t>ij</a:t>
            </a:r>
            <a:r>
              <a:rPr lang="en-US" sz="1400" dirty="0"/>
              <a:t> cannot exceed the total capacity of the aircraft assigned;</a:t>
            </a:r>
          </a:p>
          <a:p>
            <a:pPr marL="285750" indent="-285750" algn="just">
              <a:buClr>
                <a:srgbClr val="002060"/>
              </a:buClr>
              <a:buFont typeface="Wingdings" panose="05000000000000000000" pitchFamily="2" charset="2"/>
              <a:buChar char="§"/>
            </a:pPr>
            <a:r>
              <a:rPr lang="en-US" sz="1400" dirty="0"/>
              <a:t>Constraint (3) ensures that the passenger flow from a direct flight from </a:t>
            </a:r>
            <a:r>
              <a:rPr lang="en-US" sz="1400" dirty="0" err="1"/>
              <a:t>i</a:t>
            </a:r>
            <a:r>
              <a:rPr lang="en-US" sz="1400" dirty="0"/>
              <a:t> to j is non-negative; </a:t>
            </a:r>
            <a:endParaRPr lang="pt-BR" sz="1400" dirty="0"/>
          </a:p>
        </p:txBody>
      </p:sp>
      <p:pic>
        <p:nvPicPr>
          <p:cNvPr id="4" name="Imagem 3">
            <a:extLst>
              <a:ext uri="{FF2B5EF4-FFF2-40B4-BE49-F238E27FC236}">
                <a16:creationId xmlns:a16="http://schemas.microsoft.com/office/drawing/2014/main" id="{1AA63410-1647-45FF-96A3-66F52EA5C00B}"/>
              </a:ext>
            </a:extLst>
          </p:cNvPr>
          <p:cNvPicPr>
            <a:picLocks noChangeAspect="1"/>
          </p:cNvPicPr>
          <p:nvPr/>
        </p:nvPicPr>
        <p:blipFill>
          <a:blip r:embed="rId3"/>
          <a:stretch>
            <a:fillRect/>
          </a:stretch>
        </p:blipFill>
        <p:spPr>
          <a:xfrm>
            <a:off x="1213075" y="2839767"/>
            <a:ext cx="7090015" cy="1702402"/>
          </a:xfrm>
          <a:prstGeom prst="rect">
            <a:avLst/>
          </a:prstGeom>
        </p:spPr>
      </p:pic>
      <p:sp>
        <p:nvSpPr>
          <p:cNvPr id="12" name="CaixaDeTexto 11">
            <a:extLst>
              <a:ext uri="{FF2B5EF4-FFF2-40B4-BE49-F238E27FC236}">
                <a16:creationId xmlns:a16="http://schemas.microsoft.com/office/drawing/2014/main" id="{49885D85-33DF-4672-9D1F-A9C04EF5E1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52959428"/>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2 stop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7A26ABB-738A-47E3-9BA7-157424AB0B23}"/>
                  </a:ext>
                </a:extLst>
              </p:cNvPr>
              <p:cNvSpPr/>
              <p:nvPr/>
            </p:nvSpPr>
            <p:spPr>
              <a:xfrm>
                <a:off x="682086" y="1334530"/>
                <a:ext cx="7866914" cy="877548"/>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 </a:t>
                </a:r>
                <a:r>
                  <a:rPr lang="en-US" sz="1600" dirty="0"/>
                  <a:t>It is assumed that 50% of all passenger demand from</a:t>
                </a:r>
                <a:r>
                  <a:rPr lang="en-US" sz="1600" i="1" dirty="0"/>
                  <a:t> </a:t>
                </a:r>
                <a:r>
                  <a:rPr lang="en-US" sz="1600" i="1" dirty="0" err="1"/>
                  <a:t>i</a:t>
                </a:r>
                <a:r>
                  <a:rPr lang="en-US" sz="1600" dirty="0"/>
                  <a:t> to </a:t>
                </a:r>
                <a:r>
                  <a:rPr lang="en-US" sz="1600" i="1" dirty="0"/>
                  <a:t>j (</a:t>
                </a:r>
                <a:r>
                  <a:rPr lang="en-US" sz="1600" i="1" dirty="0" err="1"/>
                  <a:t>fij</a:t>
                </a:r>
                <a:r>
                  <a:rPr lang="en-US" sz="1600" i="1" dirty="0"/>
                  <a:t>)</a:t>
                </a:r>
                <a:r>
                  <a:rPr lang="en-US" sz="1600" dirty="0"/>
                  <a:t> are derived from direct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𝑖𝑗</m:t>
                        </m:r>
                      </m:sub>
                    </m:sSub>
                  </m:oMath>
                </a14:m>
                <a:r>
                  <a:rPr lang="en-US" sz="1600" dirty="0"/>
                  <a:t>), 30% distributed equally among all one-stop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𝑖𝑡𝑗</m:t>
                        </m:r>
                      </m:sub>
                    </m:sSub>
                    <m:r>
                      <a:rPr lang="en-US" sz="1600" i="1">
                        <a:latin typeface="Cambria Math" panose="02040503050406030204" pitchFamily="18" charset="0"/>
                      </a:rPr>
                      <m:t>)</m:t>
                    </m:r>
                  </m:oMath>
                </a14:m>
                <a:r>
                  <a:rPr lang="en-US" sz="1600" dirty="0"/>
                  <a:t> and 20% distributed equally among two-stop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𝑖𝑙𝑡𝑗</m:t>
                        </m:r>
                      </m:sub>
                    </m:sSub>
                    <m:r>
                      <a:rPr lang="en-US" sz="1600" i="1">
                        <a:latin typeface="Cambria Math" panose="02040503050406030204" pitchFamily="18" charset="0"/>
                      </a:rPr>
                      <m:t>)</m:t>
                    </m:r>
                  </m:oMath>
                </a14:m>
                <a:r>
                  <a:rPr lang="en-US" sz="1600" dirty="0"/>
                  <a:t> .</a:t>
                </a:r>
                <a:endParaRPr lang="en-US" sz="1600" i="1" dirty="0">
                  <a:solidFill>
                    <a:srgbClr val="000000"/>
                  </a:solidFill>
                </a:endParaRPr>
              </a:p>
            </p:txBody>
          </p:sp>
        </mc:Choice>
        <mc:Fallback xmlns="">
          <p:sp>
            <p:nvSpPr>
              <p:cNvPr id="2" name="Retângulo 1">
                <a:extLst>
                  <a:ext uri="{FF2B5EF4-FFF2-40B4-BE49-F238E27FC236}">
                    <a16:creationId xmlns:a16="http://schemas.microsoft.com/office/drawing/2014/main" id="{97A26ABB-738A-47E3-9BA7-157424AB0B23}"/>
                  </a:ext>
                </a:extLst>
              </p:cNvPr>
              <p:cNvSpPr>
                <a:spLocks noRot="1" noChangeAspect="1" noMove="1" noResize="1" noEditPoints="1" noAdjustHandles="1" noChangeArrowheads="1" noChangeShapeType="1" noTextEdit="1"/>
              </p:cNvSpPr>
              <p:nvPr/>
            </p:nvSpPr>
            <p:spPr>
              <a:xfrm>
                <a:off x="682086" y="1334530"/>
                <a:ext cx="7866914" cy="877548"/>
              </a:xfrm>
              <a:prstGeom prst="rect">
                <a:avLst/>
              </a:prstGeom>
              <a:blipFill>
                <a:blip r:embed="rId2"/>
                <a:stretch>
                  <a:fillRect l="-310" t="-2083" r="-388" b="-5556"/>
                </a:stretch>
              </a:blipFill>
            </p:spPr>
            <p:txBody>
              <a:bodyPr/>
              <a:lstStyle/>
              <a:p>
                <a:r>
                  <a:rPr lang="en-US">
                    <a:noFill/>
                  </a:rPr>
                  <a:t> </a:t>
                </a:r>
              </a:p>
            </p:txBody>
          </p:sp>
        </mc:Fallback>
      </mc:AlternateContent>
      <p:sp>
        <p:nvSpPr>
          <p:cNvPr id="11" name="Círculo: Vazio 10">
            <a:extLst>
              <a:ext uri="{FF2B5EF4-FFF2-40B4-BE49-F238E27FC236}">
                <a16:creationId xmlns:a16="http://schemas.microsoft.com/office/drawing/2014/main" id="{C8ED7F42-E019-4D64-AD69-FCB67E2E4494}"/>
              </a:ext>
            </a:extLst>
          </p:cNvPr>
          <p:cNvSpPr/>
          <p:nvPr/>
        </p:nvSpPr>
        <p:spPr>
          <a:xfrm>
            <a:off x="1658193" y="3887416"/>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írculo: Vazio 11">
            <a:extLst>
              <a:ext uri="{FF2B5EF4-FFF2-40B4-BE49-F238E27FC236}">
                <a16:creationId xmlns:a16="http://schemas.microsoft.com/office/drawing/2014/main" id="{191AD666-DF03-4012-8909-4F876203549D}"/>
              </a:ext>
            </a:extLst>
          </p:cNvPr>
          <p:cNvSpPr/>
          <p:nvPr/>
        </p:nvSpPr>
        <p:spPr>
          <a:xfrm>
            <a:off x="7673465" y="387240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írculo: Vazio 12">
            <a:extLst>
              <a:ext uri="{FF2B5EF4-FFF2-40B4-BE49-F238E27FC236}">
                <a16:creationId xmlns:a16="http://schemas.microsoft.com/office/drawing/2014/main" id="{40E1043E-27F3-44CE-B790-386BD15B0A99}"/>
              </a:ext>
            </a:extLst>
          </p:cNvPr>
          <p:cNvSpPr/>
          <p:nvPr/>
        </p:nvSpPr>
        <p:spPr>
          <a:xfrm>
            <a:off x="3517523" y="3056933"/>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írculo: Vazio 13">
            <a:extLst>
              <a:ext uri="{FF2B5EF4-FFF2-40B4-BE49-F238E27FC236}">
                <a16:creationId xmlns:a16="http://schemas.microsoft.com/office/drawing/2014/main" id="{D205C881-1D68-47A7-9D7E-77F43F8918E4}"/>
              </a:ext>
            </a:extLst>
          </p:cNvPr>
          <p:cNvSpPr/>
          <p:nvPr/>
        </p:nvSpPr>
        <p:spPr>
          <a:xfrm>
            <a:off x="4712908" y="478571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ixaDeTexto 14">
            <a:extLst>
              <a:ext uri="{FF2B5EF4-FFF2-40B4-BE49-F238E27FC236}">
                <a16:creationId xmlns:a16="http://schemas.microsoft.com/office/drawing/2014/main" id="{835A1BDC-ADEB-4642-9C0B-C907C474E429}"/>
              </a:ext>
            </a:extLst>
          </p:cNvPr>
          <p:cNvSpPr txBox="1"/>
          <p:nvPr/>
        </p:nvSpPr>
        <p:spPr>
          <a:xfrm>
            <a:off x="1225536" y="4241033"/>
            <a:ext cx="1009330" cy="646331"/>
          </a:xfrm>
          <a:prstGeom prst="rect">
            <a:avLst/>
          </a:prstGeom>
          <a:noFill/>
        </p:spPr>
        <p:txBody>
          <a:bodyPr wrap="square" rtlCol="0">
            <a:spAutoFit/>
          </a:bodyPr>
          <a:lstStyle/>
          <a:p>
            <a:pPr algn="ctr"/>
            <a:r>
              <a:rPr lang="en-US" dirty="0"/>
              <a:t>Origin</a:t>
            </a:r>
          </a:p>
          <a:p>
            <a:pPr algn="ctr"/>
            <a:r>
              <a:rPr lang="en-US" dirty="0"/>
              <a:t>Airport </a:t>
            </a:r>
            <a:r>
              <a:rPr lang="en-US" dirty="0" err="1"/>
              <a:t>i</a:t>
            </a:r>
            <a:endParaRPr lang="en-US" dirty="0"/>
          </a:p>
        </p:txBody>
      </p:sp>
      <p:sp>
        <p:nvSpPr>
          <p:cNvPr id="16" name="CaixaDeTexto 15">
            <a:extLst>
              <a:ext uri="{FF2B5EF4-FFF2-40B4-BE49-F238E27FC236}">
                <a16:creationId xmlns:a16="http://schemas.microsoft.com/office/drawing/2014/main" id="{053D4FE5-E2EF-4A6D-8945-99950CFA8038}"/>
              </a:ext>
            </a:extLst>
          </p:cNvPr>
          <p:cNvSpPr txBox="1"/>
          <p:nvPr/>
        </p:nvSpPr>
        <p:spPr>
          <a:xfrm>
            <a:off x="7233709" y="4178362"/>
            <a:ext cx="1314795" cy="646331"/>
          </a:xfrm>
          <a:prstGeom prst="rect">
            <a:avLst/>
          </a:prstGeom>
          <a:noFill/>
        </p:spPr>
        <p:txBody>
          <a:bodyPr wrap="square" rtlCol="0">
            <a:spAutoFit/>
          </a:bodyPr>
          <a:lstStyle/>
          <a:p>
            <a:pPr algn="ctr"/>
            <a:r>
              <a:rPr lang="en-US" dirty="0"/>
              <a:t>Destination</a:t>
            </a:r>
          </a:p>
          <a:p>
            <a:pPr algn="ctr"/>
            <a:r>
              <a:rPr lang="en-US" dirty="0"/>
              <a:t>Airport j</a:t>
            </a:r>
          </a:p>
        </p:txBody>
      </p:sp>
      <p:sp>
        <p:nvSpPr>
          <p:cNvPr id="17" name="CaixaDeTexto 16">
            <a:extLst>
              <a:ext uri="{FF2B5EF4-FFF2-40B4-BE49-F238E27FC236}">
                <a16:creationId xmlns:a16="http://schemas.microsoft.com/office/drawing/2014/main" id="{5D324C69-78FF-432D-BD57-3978E3076791}"/>
              </a:ext>
            </a:extLst>
          </p:cNvPr>
          <p:cNvSpPr txBox="1"/>
          <p:nvPr/>
        </p:nvSpPr>
        <p:spPr>
          <a:xfrm>
            <a:off x="3064953" y="2358788"/>
            <a:ext cx="1009330" cy="646331"/>
          </a:xfrm>
          <a:prstGeom prst="rect">
            <a:avLst/>
          </a:prstGeom>
          <a:noFill/>
        </p:spPr>
        <p:txBody>
          <a:bodyPr wrap="square" rtlCol="0">
            <a:spAutoFit/>
          </a:bodyPr>
          <a:lstStyle/>
          <a:p>
            <a:pPr algn="ctr"/>
            <a:r>
              <a:rPr lang="en-US" sz="1200" dirty="0"/>
              <a:t>Intermediate stop</a:t>
            </a:r>
          </a:p>
          <a:p>
            <a:pPr algn="ctr"/>
            <a:r>
              <a:rPr lang="en-US" sz="1200" dirty="0"/>
              <a:t>Airport t</a:t>
            </a:r>
          </a:p>
        </p:txBody>
      </p:sp>
      <p:sp>
        <p:nvSpPr>
          <p:cNvPr id="18" name="CaixaDeTexto 17">
            <a:extLst>
              <a:ext uri="{FF2B5EF4-FFF2-40B4-BE49-F238E27FC236}">
                <a16:creationId xmlns:a16="http://schemas.microsoft.com/office/drawing/2014/main" id="{8A78D8F6-48F4-4350-8CA2-DC8AC919B004}"/>
              </a:ext>
            </a:extLst>
          </p:cNvPr>
          <p:cNvSpPr txBox="1"/>
          <p:nvPr/>
        </p:nvSpPr>
        <p:spPr>
          <a:xfrm>
            <a:off x="4280251" y="5123173"/>
            <a:ext cx="1009330" cy="646331"/>
          </a:xfrm>
          <a:prstGeom prst="rect">
            <a:avLst/>
          </a:prstGeom>
          <a:noFill/>
        </p:spPr>
        <p:txBody>
          <a:bodyPr wrap="square" rtlCol="0">
            <a:spAutoFit/>
          </a:bodyPr>
          <a:lstStyle/>
          <a:p>
            <a:pPr algn="ctr"/>
            <a:r>
              <a:rPr lang="en-US" sz="1200" dirty="0"/>
              <a:t>Intermediate stop</a:t>
            </a:r>
          </a:p>
          <a:p>
            <a:pPr algn="ctr"/>
            <a:r>
              <a:rPr lang="en-US" sz="1200" dirty="0"/>
              <a:t>Airport l</a:t>
            </a:r>
          </a:p>
        </p:txBody>
      </p:sp>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B8287C64-BCAD-4052-9815-0748F20EDF89}"/>
                  </a:ext>
                </a:extLst>
              </p:cNvPr>
              <p:cNvSpPr/>
              <p:nvPr/>
            </p:nvSpPr>
            <p:spPr>
              <a:xfrm>
                <a:off x="4856924" y="3345146"/>
                <a:ext cx="1068306" cy="391646"/>
              </a:xfrm>
              <a:prstGeom prst="rect">
                <a:avLst/>
              </a:prstGeom>
            </p:spPr>
            <p:txBody>
              <a:bodyPr wrap="none">
                <a:spAutoFit/>
              </a:bodyPr>
              <a:lstStyle/>
              <a:p>
                <a14:m>
                  <m:oMath xmlns:m="http://schemas.openxmlformats.org/officeDocument/2006/math">
                    <m:sSub>
                      <m:sSubPr>
                        <m:ctrlPr>
                          <a:rPr lang="pt-BR" i="1" smtClean="0">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𝑖𝑗</m:t>
                        </m:r>
                      </m:sub>
                    </m:sSub>
                    <m:r>
                      <a:rPr lang="en-US" i="1">
                        <a:solidFill>
                          <a:srgbClr val="002060"/>
                        </a:solidFill>
                        <a:latin typeface="Cambria Math" panose="02040503050406030204" pitchFamily="18" charset="0"/>
                      </a:rPr>
                      <m:t> </m:t>
                    </m:r>
                  </m:oMath>
                </a14:m>
                <a:r>
                  <a:rPr lang="en-US" dirty="0">
                    <a:solidFill>
                      <a:srgbClr val="002060"/>
                    </a:solidFill>
                  </a:rPr>
                  <a:t>(50%)</a:t>
                </a:r>
              </a:p>
            </p:txBody>
          </p:sp>
        </mc:Choice>
        <mc:Fallback xmlns="">
          <p:sp>
            <p:nvSpPr>
              <p:cNvPr id="25" name="Retângulo 24">
                <a:extLst>
                  <a:ext uri="{FF2B5EF4-FFF2-40B4-BE49-F238E27FC236}">
                    <a16:creationId xmlns:a16="http://schemas.microsoft.com/office/drawing/2014/main" id="{B8287C64-BCAD-4052-9815-0748F20EDF89}"/>
                  </a:ext>
                </a:extLst>
              </p:cNvPr>
              <p:cNvSpPr>
                <a:spLocks noRot="1" noChangeAspect="1" noMove="1" noResize="1" noEditPoints="1" noAdjustHandles="1" noChangeArrowheads="1" noChangeShapeType="1" noTextEdit="1"/>
              </p:cNvSpPr>
              <p:nvPr/>
            </p:nvSpPr>
            <p:spPr>
              <a:xfrm>
                <a:off x="4856924" y="3345146"/>
                <a:ext cx="1068306" cy="391646"/>
              </a:xfrm>
              <a:prstGeom prst="rect">
                <a:avLst/>
              </a:prstGeom>
              <a:blipFill>
                <a:blip r:embed="rId3"/>
                <a:stretch>
                  <a:fillRect t="-7813" r="-4571" b="-20313"/>
                </a:stretch>
              </a:blipFill>
            </p:spPr>
            <p:txBody>
              <a:bodyPr/>
              <a:lstStyle/>
              <a:p>
                <a:r>
                  <a:rPr lang="en-US">
                    <a:noFill/>
                  </a:rPr>
                  <a:t> </a:t>
                </a:r>
              </a:p>
            </p:txBody>
          </p:sp>
        </mc:Fallback>
      </mc:AlternateContent>
      <p:cxnSp>
        <p:nvCxnSpPr>
          <p:cNvPr id="27" name="Conector: Curvo 26">
            <a:extLst>
              <a:ext uri="{FF2B5EF4-FFF2-40B4-BE49-F238E27FC236}">
                <a16:creationId xmlns:a16="http://schemas.microsoft.com/office/drawing/2014/main" id="{F755EE2F-BD42-4328-AE60-F7561C2DBB64}"/>
              </a:ext>
            </a:extLst>
          </p:cNvPr>
          <p:cNvCxnSpPr>
            <a:cxnSpLocks/>
            <a:stCxn id="11" idx="7"/>
            <a:endCxn id="13" idx="2"/>
          </p:cNvCxnSpPr>
          <p:nvPr/>
        </p:nvCxnSpPr>
        <p:spPr>
          <a:xfrm rot="5400000" flipH="1" flipV="1">
            <a:off x="2272265" y="2673794"/>
            <a:ext cx="754110" cy="1736405"/>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3822C256-C418-42DC-A01F-148DC2C64255}"/>
              </a:ext>
            </a:extLst>
          </p:cNvPr>
          <p:cNvCxnSpPr>
            <a:cxnSpLocks/>
            <a:stCxn id="13" idx="6"/>
            <a:endCxn id="12" idx="1"/>
          </p:cNvCxnSpPr>
          <p:nvPr/>
        </p:nvCxnSpPr>
        <p:spPr>
          <a:xfrm>
            <a:off x="3661539" y="3164941"/>
            <a:ext cx="4033017" cy="739101"/>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tângulo 36">
                <a:extLst>
                  <a:ext uri="{FF2B5EF4-FFF2-40B4-BE49-F238E27FC236}">
                    <a16:creationId xmlns:a16="http://schemas.microsoft.com/office/drawing/2014/main" id="{3BAA28B1-9D6B-43D3-B108-A90F7A1A9144}"/>
                  </a:ext>
                </a:extLst>
              </p:cNvPr>
              <p:cNvSpPr/>
              <p:nvPr/>
            </p:nvSpPr>
            <p:spPr>
              <a:xfrm>
                <a:off x="4311218" y="2778612"/>
                <a:ext cx="1143646" cy="391646"/>
              </a:xfrm>
              <a:prstGeom prst="rect">
                <a:avLst/>
              </a:prstGeom>
            </p:spPr>
            <p:txBody>
              <a:bodyPr wrap="none">
                <a:spAutoFit/>
              </a:bodyPr>
              <a:lstStyle/>
              <a:p>
                <a14:m>
                  <m:oMath xmlns:m="http://schemas.openxmlformats.org/officeDocument/2006/math">
                    <m:sSub>
                      <m:sSubPr>
                        <m:ctrlPr>
                          <a:rPr lang="pt-BR" i="1" smtClean="0">
                            <a:solidFill>
                              <a:srgbClr val="003300"/>
                            </a:solidFill>
                            <a:latin typeface="Cambria Math" panose="02040503050406030204" pitchFamily="18" charset="0"/>
                          </a:rPr>
                        </m:ctrlPr>
                      </m:sSubPr>
                      <m:e>
                        <m:r>
                          <a:rPr lang="en-US" i="1">
                            <a:solidFill>
                              <a:srgbClr val="003300"/>
                            </a:solidFill>
                            <a:latin typeface="Cambria Math" panose="02040503050406030204" pitchFamily="18" charset="0"/>
                          </a:rPr>
                          <m:t>𝑋</m:t>
                        </m:r>
                      </m:e>
                      <m:sub>
                        <m:r>
                          <a:rPr lang="pt-BR" b="0" i="1" smtClean="0">
                            <a:solidFill>
                              <a:srgbClr val="003300"/>
                            </a:solidFill>
                            <a:latin typeface="Cambria Math" panose="02040503050406030204" pitchFamily="18" charset="0"/>
                          </a:rPr>
                          <m:t>𝑖𝑡𝑗</m:t>
                        </m:r>
                      </m:sub>
                    </m:sSub>
                  </m:oMath>
                </a14:m>
                <a:r>
                  <a:rPr lang="en-US" dirty="0">
                    <a:solidFill>
                      <a:srgbClr val="003300"/>
                    </a:solidFill>
                  </a:rPr>
                  <a:t> (30%)</a:t>
                </a:r>
              </a:p>
            </p:txBody>
          </p:sp>
        </mc:Choice>
        <mc:Fallback xmlns="">
          <p:sp>
            <p:nvSpPr>
              <p:cNvPr id="37" name="Retângulo 36">
                <a:extLst>
                  <a:ext uri="{FF2B5EF4-FFF2-40B4-BE49-F238E27FC236}">
                    <a16:creationId xmlns:a16="http://schemas.microsoft.com/office/drawing/2014/main" id="{3BAA28B1-9D6B-43D3-B108-A90F7A1A9144}"/>
                  </a:ext>
                </a:extLst>
              </p:cNvPr>
              <p:cNvSpPr>
                <a:spLocks noRot="1" noChangeAspect="1" noMove="1" noResize="1" noEditPoints="1" noAdjustHandles="1" noChangeArrowheads="1" noChangeShapeType="1" noTextEdit="1"/>
              </p:cNvSpPr>
              <p:nvPr/>
            </p:nvSpPr>
            <p:spPr>
              <a:xfrm>
                <a:off x="4311218" y="2778612"/>
                <a:ext cx="1143646" cy="391646"/>
              </a:xfrm>
              <a:prstGeom prst="rect">
                <a:avLst/>
              </a:prstGeom>
              <a:blipFill>
                <a:blip r:embed="rId4"/>
                <a:stretch>
                  <a:fillRect t="-7813" r="-4255" b="-20313"/>
                </a:stretch>
              </a:blipFill>
            </p:spPr>
            <p:txBody>
              <a:bodyPr/>
              <a:lstStyle/>
              <a:p>
                <a:r>
                  <a:rPr lang="en-US">
                    <a:noFill/>
                  </a:rPr>
                  <a:t> </a:t>
                </a:r>
              </a:p>
            </p:txBody>
          </p:sp>
        </mc:Fallback>
      </mc:AlternateContent>
      <p:cxnSp>
        <p:nvCxnSpPr>
          <p:cNvPr id="42" name="Conector: Curvo 41">
            <a:extLst>
              <a:ext uri="{FF2B5EF4-FFF2-40B4-BE49-F238E27FC236}">
                <a16:creationId xmlns:a16="http://schemas.microsoft.com/office/drawing/2014/main" id="{8BFE2905-0AA3-49CB-9166-823828BF0360}"/>
              </a:ext>
            </a:extLst>
          </p:cNvPr>
          <p:cNvCxnSpPr>
            <a:cxnSpLocks/>
            <a:stCxn id="11" idx="6"/>
            <a:endCxn id="14" idx="2"/>
          </p:cNvCxnSpPr>
          <p:nvPr/>
        </p:nvCxnSpPr>
        <p:spPr>
          <a:xfrm>
            <a:off x="1802209" y="3995424"/>
            <a:ext cx="2910699" cy="89830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o 44">
            <a:extLst>
              <a:ext uri="{FF2B5EF4-FFF2-40B4-BE49-F238E27FC236}">
                <a16:creationId xmlns:a16="http://schemas.microsoft.com/office/drawing/2014/main" id="{505DCCB5-6B63-4828-908A-D9DD0CB9796B}"/>
              </a:ext>
            </a:extLst>
          </p:cNvPr>
          <p:cNvCxnSpPr>
            <a:stCxn id="14" idx="6"/>
            <a:endCxn id="13" idx="4"/>
          </p:cNvCxnSpPr>
          <p:nvPr/>
        </p:nvCxnSpPr>
        <p:spPr>
          <a:xfrm flipH="1" flipV="1">
            <a:off x="3589531" y="3272948"/>
            <a:ext cx="1267393" cy="1620777"/>
          </a:xfrm>
          <a:prstGeom prst="curvedConnector4">
            <a:avLst>
              <a:gd name="adj1" fmla="val -18037"/>
              <a:gd name="adj2" fmla="val 53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o 46">
            <a:extLst>
              <a:ext uri="{FF2B5EF4-FFF2-40B4-BE49-F238E27FC236}">
                <a16:creationId xmlns:a16="http://schemas.microsoft.com/office/drawing/2014/main" id="{9A3073C3-319D-4BAE-93B5-869330F44495}"/>
              </a:ext>
            </a:extLst>
          </p:cNvPr>
          <p:cNvCxnSpPr>
            <a:cxnSpLocks/>
            <a:stCxn id="13" idx="2"/>
            <a:endCxn id="12" idx="2"/>
          </p:cNvCxnSpPr>
          <p:nvPr/>
        </p:nvCxnSpPr>
        <p:spPr>
          <a:xfrm rot="10800000" flipH="1" flipV="1">
            <a:off x="3517523" y="3164941"/>
            <a:ext cx="4155942" cy="815474"/>
          </a:xfrm>
          <a:prstGeom prst="curvedConnector3">
            <a:avLst>
              <a:gd name="adj1" fmla="val 2861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tângulo 51">
                <a:extLst>
                  <a:ext uri="{FF2B5EF4-FFF2-40B4-BE49-F238E27FC236}">
                    <a16:creationId xmlns:a16="http://schemas.microsoft.com/office/drawing/2014/main" id="{ED01AE2E-E711-420C-A4C8-A145747FBE6D}"/>
                  </a:ext>
                </a:extLst>
              </p:cNvPr>
              <p:cNvSpPr/>
              <p:nvPr/>
            </p:nvSpPr>
            <p:spPr>
              <a:xfrm>
                <a:off x="2638656" y="3549775"/>
                <a:ext cx="1143646" cy="391646"/>
              </a:xfrm>
              <a:prstGeom prst="rect">
                <a:avLst/>
              </a:prstGeom>
            </p:spPr>
            <p:txBody>
              <a:bodyPr wrap="none">
                <a:spAutoFit/>
              </a:bodyPr>
              <a:lstStyle/>
              <a:p>
                <a14:m>
                  <m:oMath xmlns:m="http://schemas.openxmlformats.org/officeDocument/2006/math">
                    <m:sSub>
                      <m:sSubPr>
                        <m:ctrlPr>
                          <a:rPr lang="pt-BR"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pt-BR" b="0" i="1" smtClean="0">
                            <a:solidFill>
                              <a:srgbClr val="C00000"/>
                            </a:solidFill>
                            <a:latin typeface="Cambria Math" panose="02040503050406030204" pitchFamily="18" charset="0"/>
                          </a:rPr>
                          <m:t>𝑖𝑡𝑗</m:t>
                        </m:r>
                      </m:sub>
                    </m:sSub>
                  </m:oMath>
                </a14:m>
                <a:r>
                  <a:rPr lang="en-US" dirty="0">
                    <a:solidFill>
                      <a:srgbClr val="C00000"/>
                    </a:solidFill>
                  </a:rPr>
                  <a:t> (20%)</a:t>
                </a:r>
              </a:p>
            </p:txBody>
          </p:sp>
        </mc:Choice>
        <mc:Fallback xmlns="">
          <p:sp>
            <p:nvSpPr>
              <p:cNvPr id="52" name="Retângulo 51">
                <a:extLst>
                  <a:ext uri="{FF2B5EF4-FFF2-40B4-BE49-F238E27FC236}">
                    <a16:creationId xmlns:a16="http://schemas.microsoft.com/office/drawing/2014/main" id="{ED01AE2E-E711-420C-A4C8-A145747FBE6D}"/>
                  </a:ext>
                </a:extLst>
              </p:cNvPr>
              <p:cNvSpPr>
                <a:spLocks noRot="1" noChangeAspect="1" noMove="1" noResize="1" noEditPoints="1" noAdjustHandles="1" noChangeArrowheads="1" noChangeShapeType="1" noTextEdit="1"/>
              </p:cNvSpPr>
              <p:nvPr/>
            </p:nvSpPr>
            <p:spPr>
              <a:xfrm>
                <a:off x="2638656" y="3549775"/>
                <a:ext cx="1143646" cy="391646"/>
              </a:xfrm>
              <a:prstGeom prst="rect">
                <a:avLst/>
              </a:prstGeom>
              <a:blipFill>
                <a:blip r:embed="rId5"/>
                <a:stretch>
                  <a:fillRect t="-6154" r="-4278" b="-18462"/>
                </a:stretch>
              </a:blipFill>
            </p:spPr>
            <p:txBody>
              <a:bodyPr/>
              <a:lstStyle/>
              <a:p>
                <a:r>
                  <a:rPr lang="en-US">
                    <a:noFill/>
                  </a:rPr>
                  <a:t> </a:t>
                </a:r>
              </a:p>
            </p:txBody>
          </p:sp>
        </mc:Fallback>
      </mc:AlternateContent>
      <p:cxnSp>
        <p:nvCxnSpPr>
          <p:cNvPr id="54" name="Conector: Curvo 53">
            <a:extLst>
              <a:ext uri="{FF2B5EF4-FFF2-40B4-BE49-F238E27FC236}">
                <a16:creationId xmlns:a16="http://schemas.microsoft.com/office/drawing/2014/main" id="{200C340A-DE05-4347-8774-DD2679508ABB}"/>
              </a:ext>
            </a:extLst>
          </p:cNvPr>
          <p:cNvCxnSpPr>
            <a:cxnSpLocks/>
            <a:stCxn id="11" idx="6"/>
            <a:endCxn id="12" idx="1"/>
          </p:cNvCxnSpPr>
          <p:nvPr/>
        </p:nvCxnSpPr>
        <p:spPr>
          <a:xfrm flipV="1">
            <a:off x="1802209" y="3904042"/>
            <a:ext cx="5892347" cy="91382"/>
          </a:xfrm>
          <a:prstGeom prst="curvedConnector4">
            <a:avLst>
              <a:gd name="adj1" fmla="val 49821"/>
              <a:gd name="adj2" fmla="val 384777"/>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AE4B7F0-1D47-4D99-A43A-AF72CCB5436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00826912"/>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14754" y="1712421"/>
            <a:ext cx="4410530" cy="427809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Passenger’s demand between pairs based on  Gravitational Model as proposed by </a:t>
            </a:r>
            <a:r>
              <a:rPr lang="en-US" sz="1600" dirty="0" err="1">
                <a:solidFill>
                  <a:srgbClr val="000000"/>
                </a:solidFill>
              </a:rPr>
              <a:t>Grosche</a:t>
            </a:r>
            <a:r>
              <a:rPr lang="en-US" sz="1600" dirty="0">
                <a:solidFill>
                  <a:srgbClr val="000000"/>
                </a:solidFill>
              </a:rPr>
              <a:t> et.al (2007) considering:</a:t>
            </a:r>
          </a:p>
          <a:p>
            <a:pPr marL="742950" lvl="1" indent="-285750" algn="just">
              <a:buClr>
                <a:srgbClr val="0039A6"/>
              </a:buClr>
              <a:buFont typeface="Wingdings" panose="05000000000000000000" pitchFamily="2" charset="2"/>
              <a:buChar char="Ø"/>
            </a:pPr>
            <a:r>
              <a:rPr lang="en-US" sz="1600" dirty="0">
                <a:solidFill>
                  <a:srgbClr val="000000"/>
                </a:solidFill>
              </a:rPr>
              <a:t>Population</a:t>
            </a:r>
          </a:p>
          <a:p>
            <a:pPr marL="742950" lvl="1" indent="-285750" algn="just">
              <a:buClr>
                <a:srgbClr val="0039A6"/>
              </a:buClr>
              <a:buFont typeface="Wingdings" panose="05000000000000000000" pitchFamily="2" charset="2"/>
              <a:buChar char="Ø"/>
            </a:pPr>
            <a:r>
              <a:rPr lang="en-US" sz="1600" dirty="0">
                <a:solidFill>
                  <a:srgbClr val="000000"/>
                </a:solidFill>
              </a:rPr>
              <a:t>Catchment area;</a:t>
            </a:r>
          </a:p>
          <a:p>
            <a:pPr marL="742950" lvl="1" indent="-285750" algn="just">
              <a:buClr>
                <a:srgbClr val="0039A6"/>
              </a:buClr>
              <a:buFont typeface="Wingdings" panose="05000000000000000000" pitchFamily="2" charset="2"/>
              <a:buChar char="Ø"/>
            </a:pPr>
            <a:r>
              <a:rPr lang="en-US" sz="1600" dirty="0">
                <a:solidFill>
                  <a:srgbClr val="000000"/>
                </a:solidFill>
              </a:rPr>
              <a:t>Buying Power Index;</a:t>
            </a:r>
          </a:p>
          <a:p>
            <a:pPr marL="742950" lvl="1" indent="-285750" algn="just">
              <a:buClr>
                <a:srgbClr val="0039A6"/>
              </a:buClr>
              <a:buFont typeface="Wingdings" panose="05000000000000000000" pitchFamily="2" charset="2"/>
              <a:buChar char="Ø"/>
            </a:pPr>
            <a:r>
              <a:rPr lang="en-US" sz="1600" dirty="0">
                <a:solidFill>
                  <a:srgbClr val="000000"/>
                </a:solidFill>
              </a:rPr>
              <a:t>Gross Domestic Product;</a:t>
            </a:r>
          </a:p>
          <a:p>
            <a:pPr marL="742950" lvl="1" indent="-285750" algn="just">
              <a:buClr>
                <a:srgbClr val="0039A6"/>
              </a:buClr>
              <a:buFont typeface="Wingdings" panose="05000000000000000000" pitchFamily="2" charset="2"/>
              <a:buChar char="Ø"/>
            </a:pPr>
            <a:r>
              <a:rPr lang="en-US" sz="1600" dirty="0">
                <a:solidFill>
                  <a:srgbClr val="000000"/>
                </a:solidFill>
              </a:rPr>
              <a:t>Geographical Distance;</a:t>
            </a:r>
          </a:p>
          <a:p>
            <a:pPr marL="742950" lvl="1" indent="-285750" algn="just">
              <a:buClr>
                <a:srgbClr val="0039A6"/>
              </a:buClr>
              <a:buFont typeface="Wingdings" panose="05000000000000000000" pitchFamily="2" charset="2"/>
              <a:buChar char="Ø"/>
            </a:pPr>
            <a:r>
              <a:rPr lang="en-US" sz="1600" dirty="0">
                <a:solidFill>
                  <a:srgbClr val="000000"/>
                </a:solidFill>
              </a:rPr>
              <a:t>Average Travel Time;</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Demand</a:t>
            </a:r>
            <a:r>
              <a:rPr lang="pt-BR" sz="1600" dirty="0">
                <a:solidFill>
                  <a:srgbClr val="000000"/>
                </a:solidFill>
              </a:rPr>
              <a:t> </a:t>
            </a:r>
            <a:r>
              <a:rPr lang="pt-BR" sz="1600" dirty="0" err="1">
                <a:solidFill>
                  <a:srgbClr val="000000"/>
                </a:solidFill>
              </a:rPr>
              <a:t>Model</a:t>
            </a:r>
            <a:r>
              <a:rPr lang="pt-BR" sz="1600" dirty="0">
                <a:solidFill>
                  <a:srgbClr val="000000"/>
                </a:solidFill>
              </a:rPr>
              <a:t> </a:t>
            </a:r>
            <a:r>
              <a:rPr lang="pt-BR" sz="1600" dirty="0" err="1">
                <a:solidFill>
                  <a:srgbClr val="000000"/>
                </a:solidFill>
              </a:rPr>
              <a:t>calibrated</a:t>
            </a:r>
            <a:r>
              <a:rPr lang="pt-BR" sz="1600" dirty="0">
                <a:solidFill>
                  <a:srgbClr val="000000"/>
                </a:solidFill>
              </a:rPr>
              <a:t> via Linear </a:t>
            </a:r>
            <a:r>
              <a:rPr lang="pt-BR" sz="1600" dirty="0" err="1">
                <a:solidFill>
                  <a:srgbClr val="000000"/>
                </a:solidFill>
              </a:rPr>
              <a:t>Regression</a:t>
            </a:r>
            <a:r>
              <a:rPr lang="pt-BR" sz="1600" dirty="0">
                <a:solidFill>
                  <a:srgbClr val="000000"/>
                </a:solidFill>
              </a:rPr>
              <a:t> </a:t>
            </a:r>
            <a:r>
              <a:rPr lang="pt-BR" sz="1600" dirty="0" err="1">
                <a:solidFill>
                  <a:srgbClr val="000000"/>
                </a:solidFill>
              </a:rPr>
              <a:t>on</a:t>
            </a:r>
            <a:r>
              <a:rPr lang="pt-BR" sz="1600" dirty="0">
                <a:solidFill>
                  <a:srgbClr val="000000"/>
                </a:solidFill>
              </a:rPr>
              <a:t> </a:t>
            </a:r>
            <a:r>
              <a:rPr lang="pt-BR" sz="1600" dirty="0" err="1">
                <a:solidFill>
                  <a:srgbClr val="000000"/>
                </a:solidFill>
              </a:rPr>
              <a:t>actual</a:t>
            </a:r>
            <a:r>
              <a:rPr lang="pt-BR" sz="1600" dirty="0">
                <a:solidFill>
                  <a:srgbClr val="000000"/>
                </a:solidFill>
              </a:rPr>
              <a:t> data </a:t>
            </a:r>
            <a:r>
              <a:rPr lang="pt-BR" sz="1600" dirty="0" err="1">
                <a:solidFill>
                  <a:srgbClr val="000000"/>
                </a:solidFill>
              </a:rPr>
              <a:t>from</a:t>
            </a:r>
            <a:r>
              <a:rPr lang="pt-BR" sz="1600" dirty="0">
                <a:solidFill>
                  <a:srgbClr val="000000"/>
                </a:solidFill>
              </a:rPr>
              <a:t> 2014,2015 </a:t>
            </a:r>
            <a:r>
              <a:rPr lang="pt-BR" sz="1600" dirty="0" err="1">
                <a:solidFill>
                  <a:srgbClr val="000000"/>
                </a:solidFill>
              </a:rPr>
              <a:t>and</a:t>
            </a:r>
            <a:r>
              <a:rPr lang="pt-BR" sz="1600" dirty="0">
                <a:solidFill>
                  <a:srgbClr val="000000"/>
                </a:solidFill>
              </a:rPr>
              <a:t> 2016.</a:t>
            </a:r>
          </a:p>
          <a:p>
            <a:pPr algn="just">
              <a:buClr>
                <a:srgbClr val="0039A6"/>
              </a:buCl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Geographical</a:t>
            </a:r>
            <a:r>
              <a:rPr lang="pt-BR" sz="1600" dirty="0">
                <a:solidFill>
                  <a:srgbClr val="000000"/>
                </a:solidFill>
              </a:rPr>
              <a:t> </a:t>
            </a:r>
            <a:r>
              <a:rPr lang="pt-BR" sz="1600" dirty="0" err="1">
                <a:solidFill>
                  <a:srgbClr val="000000"/>
                </a:solidFill>
              </a:rPr>
              <a:t>Distances</a:t>
            </a:r>
            <a:r>
              <a:rPr lang="pt-BR" sz="1600" dirty="0">
                <a:solidFill>
                  <a:srgbClr val="000000"/>
                </a:solidFill>
              </a:rPr>
              <a:t> </a:t>
            </a:r>
            <a:r>
              <a:rPr lang="en-US" sz="1600" dirty="0">
                <a:solidFill>
                  <a:srgbClr val="000000"/>
                </a:solidFill>
              </a:rPr>
              <a:t>between city pairs based on GCD+3% (</a:t>
            </a:r>
            <a:r>
              <a:rPr lang="en-US" sz="1600" dirty="0" err="1">
                <a:solidFill>
                  <a:srgbClr val="000000"/>
                </a:solidFill>
              </a:rPr>
              <a:t>hypersine</a:t>
            </a:r>
            <a:r>
              <a:rPr lang="en-US" sz="1600" dirty="0">
                <a:solidFill>
                  <a:srgbClr val="000000"/>
                </a:solidFill>
              </a:rPr>
              <a:t> formula based);</a:t>
            </a:r>
          </a:p>
        </p:txBody>
      </p:sp>
      <p:pic>
        <p:nvPicPr>
          <p:cNvPr id="4" name="Imagem 3">
            <a:extLst>
              <a:ext uri="{FF2B5EF4-FFF2-40B4-BE49-F238E27FC236}">
                <a16:creationId xmlns:a16="http://schemas.microsoft.com/office/drawing/2014/main" id="{7F06DAE1-DB75-4BC2-919D-16138E5962D6}"/>
              </a:ext>
            </a:extLst>
          </p:cNvPr>
          <p:cNvPicPr>
            <a:picLocks noChangeAspect="1"/>
          </p:cNvPicPr>
          <p:nvPr/>
        </p:nvPicPr>
        <p:blipFill>
          <a:blip r:embed="rId2"/>
          <a:stretch>
            <a:fillRect/>
          </a:stretch>
        </p:blipFill>
        <p:spPr>
          <a:xfrm>
            <a:off x="5321618" y="1894646"/>
            <a:ext cx="3598740" cy="3866257"/>
          </a:xfrm>
          <a:prstGeom prst="rect">
            <a:avLst/>
          </a:prstGeom>
        </p:spPr>
      </p:pic>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3"/>
          <a:srcRect l="25040" r="26435"/>
          <a:stretch/>
        </p:blipFill>
        <p:spPr>
          <a:xfrm>
            <a:off x="1093551" y="3856133"/>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15565664"/>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83</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graphicFrame>
        <p:nvGraphicFramePr>
          <p:cNvPr id="12" name="Table 2">
            <a:extLst>
              <a:ext uri="{FF2B5EF4-FFF2-40B4-BE49-F238E27FC236}">
                <a16:creationId xmlns:a16="http://schemas.microsoft.com/office/drawing/2014/main" id="{BD72762D-CF4B-4E30-9665-62F2A4CC9687}"/>
              </a:ext>
            </a:extLst>
          </p:cNvPr>
          <p:cNvGraphicFramePr>
            <a:graphicFrameLocks noGrp="1"/>
          </p:cNvGraphicFramePr>
          <p:nvPr>
            <p:extLst>
              <p:ext uri="{D42A27DB-BD31-4B8C-83A1-F6EECF244321}">
                <p14:modId xmlns:p14="http://schemas.microsoft.com/office/powerpoint/2010/main" val="3962621365"/>
              </p:ext>
            </p:extLst>
          </p:nvPr>
        </p:nvGraphicFramePr>
        <p:xfrm>
          <a:off x="819342" y="1326860"/>
          <a:ext cx="8097132" cy="3757539"/>
        </p:xfrm>
        <a:graphic>
          <a:graphicData uri="http://schemas.openxmlformats.org/drawingml/2006/table">
            <a:tbl>
              <a:tblPr firstRow="1" bandRow="1">
                <a:tableStyleId>{5940675A-B579-460E-94D1-54222C63F5DA}</a:tableStyleId>
              </a:tblPr>
              <a:tblGrid>
                <a:gridCol w="1270932">
                  <a:extLst>
                    <a:ext uri="{9D8B030D-6E8A-4147-A177-3AD203B41FA5}">
                      <a16:colId xmlns:a16="http://schemas.microsoft.com/office/drawing/2014/main" val="20000"/>
                    </a:ext>
                  </a:extLst>
                </a:gridCol>
                <a:gridCol w="648914">
                  <a:extLst>
                    <a:ext uri="{9D8B030D-6E8A-4147-A177-3AD203B41FA5}">
                      <a16:colId xmlns:a16="http://schemas.microsoft.com/office/drawing/2014/main" val="20001"/>
                    </a:ext>
                  </a:extLst>
                </a:gridCol>
                <a:gridCol w="6177286">
                  <a:extLst>
                    <a:ext uri="{9D8B030D-6E8A-4147-A177-3AD203B41FA5}">
                      <a16:colId xmlns:a16="http://schemas.microsoft.com/office/drawing/2014/main" val="20002"/>
                    </a:ext>
                  </a:extLst>
                </a:gridCol>
              </a:tblGrid>
              <a:tr h="268051">
                <a:tc>
                  <a:txBody>
                    <a:bodyPr/>
                    <a:lstStyle/>
                    <a:p>
                      <a:pPr algn="ctr"/>
                      <a:r>
                        <a:rPr lang="pt-BR" sz="1200" dirty="0"/>
                        <a:t>Number</a:t>
                      </a:r>
                      <a:r>
                        <a:rPr lang="pt-BR" sz="1200" baseline="0" dirty="0"/>
                        <a:t> of nodes</a:t>
                      </a:r>
                      <a:endParaRPr lang="en-US" sz="1200" dirty="0"/>
                    </a:p>
                  </a:txBody>
                  <a:tcPr/>
                </a:tc>
                <a:tc>
                  <a:txBody>
                    <a:bodyPr/>
                    <a:lstStyle/>
                    <a:p>
                      <a:pPr algn="ctr"/>
                      <a:r>
                        <a:rPr lang="pt-BR" sz="1200" dirty="0"/>
                        <a:t>N</a:t>
                      </a:r>
                      <a:endParaRPr lang="en-US" sz="1200" dirty="0"/>
                    </a:p>
                  </a:txBody>
                  <a:tcPr/>
                </a:tc>
                <a:tc>
                  <a:txBody>
                    <a:bodyPr/>
                    <a:lstStyle/>
                    <a:p>
                      <a:pPr algn="l"/>
                      <a:r>
                        <a:rPr lang="pt-BR" sz="1200" dirty="0"/>
                        <a:t>Total number of airports served</a:t>
                      </a:r>
                      <a:endParaRPr lang="en-US" sz="1200" dirty="0"/>
                    </a:p>
                  </a:txBody>
                  <a:tcPr/>
                </a:tc>
                <a:extLst>
                  <a:ext uri="{0D108BD9-81ED-4DB2-BD59-A6C34878D82A}">
                    <a16:rowId xmlns:a16="http://schemas.microsoft.com/office/drawing/2014/main" val="10000"/>
                  </a:ext>
                </a:extLst>
              </a:tr>
              <a:tr h="465699">
                <a:tc>
                  <a:txBody>
                    <a:bodyPr/>
                    <a:lstStyle/>
                    <a:p>
                      <a:pPr algn="ctr"/>
                      <a:r>
                        <a:rPr lang="pt-BR" sz="1200" dirty="0"/>
                        <a:t>Degree of Nodes</a:t>
                      </a:r>
                      <a:endParaRPr lang="en-US" sz="1200" dirty="0"/>
                    </a:p>
                  </a:txBody>
                  <a:tcPr/>
                </a:tc>
                <a:tc>
                  <a:txBody>
                    <a:bodyPr/>
                    <a:lstStyle/>
                    <a:p>
                      <a:pPr algn="ctr"/>
                      <a:r>
                        <a:rPr lang="pt-BR" sz="1200" dirty="0"/>
                        <a:t>D</a:t>
                      </a:r>
                      <a:endParaRPr lang="en-US" sz="1200" dirty="0"/>
                    </a:p>
                  </a:txBody>
                  <a:tcPr/>
                </a:tc>
                <a:tc>
                  <a:txBody>
                    <a:bodyPr/>
                    <a:lstStyle/>
                    <a:p>
                      <a:pPr algn="l"/>
                      <a:r>
                        <a:rPr lang="en-US" sz="1200" dirty="0"/>
                        <a:t>The degree of a node in an aviation network refers to the number of airports having direct flights with this airport (node); greater degree of a node means greater importance to some extent.</a:t>
                      </a:r>
                    </a:p>
                  </a:txBody>
                  <a:tcPr/>
                </a:tc>
                <a:extLst>
                  <a:ext uri="{0D108BD9-81ED-4DB2-BD59-A6C34878D82A}">
                    <a16:rowId xmlns:a16="http://schemas.microsoft.com/office/drawing/2014/main" val="10001"/>
                  </a:ext>
                </a:extLst>
              </a:tr>
              <a:tr h="446752">
                <a:tc>
                  <a:txBody>
                    <a:bodyPr/>
                    <a:lstStyle/>
                    <a:p>
                      <a:pPr algn="ctr"/>
                      <a:r>
                        <a:rPr lang="pt-BR" sz="1200" dirty="0"/>
                        <a:t>Average Degree</a:t>
                      </a:r>
                    </a:p>
                    <a:p>
                      <a:pPr algn="ctr"/>
                      <a:r>
                        <a:rPr lang="pt-BR" sz="1200" dirty="0"/>
                        <a:t> of Nodes</a:t>
                      </a:r>
                      <a:endParaRPr lang="en-US" sz="1200" dirty="0"/>
                    </a:p>
                  </a:txBody>
                  <a:tcPr/>
                </a:tc>
                <a:tc>
                  <a:txBody>
                    <a:bodyPr/>
                    <a:lstStyle/>
                    <a:p>
                      <a:pPr algn="ctr"/>
                      <a:r>
                        <a:rPr lang="pt-BR" sz="1200" dirty="0"/>
                        <a:t>D avg</a:t>
                      </a:r>
                      <a:endParaRPr lang="en-US" sz="1200" dirty="0"/>
                    </a:p>
                  </a:txBody>
                  <a:tcPr/>
                </a:tc>
                <a:tc>
                  <a:txBody>
                    <a:bodyPr/>
                    <a:lstStyle/>
                    <a:p>
                      <a:pPr algn="l"/>
                      <a:r>
                        <a:rPr lang="en-US" sz="1200" dirty="0"/>
                        <a:t>The average degree of a network refers to the average value of all degrees of nodes in the network</a:t>
                      </a:r>
                    </a:p>
                  </a:txBody>
                  <a:tcPr/>
                </a:tc>
                <a:extLst>
                  <a:ext uri="{0D108BD9-81ED-4DB2-BD59-A6C34878D82A}">
                    <a16:rowId xmlns:a16="http://schemas.microsoft.com/office/drawing/2014/main" val="10002"/>
                  </a:ext>
                </a:extLst>
              </a:tr>
              <a:tr h="625453">
                <a:tc>
                  <a:txBody>
                    <a:bodyPr/>
                    <a:lstStyle/>
                    <a:p>
                      <a:pPr algn="ctr"/>
                      <a:r>
                        <a:rPr lang="pt-BR" sz="1200" dirty="0">
                          <a:solidFill>
                            <a:srgbClr val="002060"/>
                          </a:solidFill>
                        </a:rPr>
                        <a:t>Average Path Lenght</a:t>
                      </a:r>
                      <a:endParaRPr lang="en-US" sz="1200" dirty="0">
                        <a:solidFill>
                          <a:srgbClr val="002060"/>
                        </a:solidFill>
                      </a:endParaRPr>
                    </a:p>
                  </a:txBody>
                  <a:tcPr/>
                </a:tc>
                <a:tc>
                  <a:txBody>
                    <a:bodyPr/>
                    <a:lstStyle/>
                    <a:p>
                      <a:pPr algn="ctr"/>
                      <a:r>
                        <a:rPr lang="pt-BR" sz="1200" dirty="0">
                          <a:solidFill>
                            <a:srgbClr val="002060"/>
                          </a:solidFill>
                        </a:rPr>
                        <a:t>L</a:t>
                      </a:r>
                      <a:endParaRPr lang="en-US" sz="1200" dirty="0">
                        <a:solidFill>
                          <a:srgbClr val="002060"/>
                        </a:solidFill>
                      </a:endParaRPr>
                    </a:p>
                  </a:txBody>
                  <a:tcPr/>
                </a:tc>
                <a:tc>
                  <a:txBody>
                    <a:bodyPr/>
                    <a:lstStyle/>
                    <a:p>
                      <a:pPr algn="l"/>
                      <a:r>
                        <a:rPr lang="en-US" sz="1200" dirty="0">
                          <a:solidFill>
                            <a:srgbClr val="002060"/>
                          </a:solidFill>
                        </a:rPr>
                        <a:t>Depth of the air transport, which is a property of the transport shortcut in the integral network; the shorter the average path length is, the less transit times are  required between any two airports, bringing more convenience for the passengers.</a:t>
                      </a:r>
                    </a:p>
                  </a:txBody>
                  <a:tcPr/>
                </a:tc>
                <a:extLst>
                  <a:ext uri="{0D108BD9-81ED-4DB2-BD59-A6C34878D82A}">
                    <a16:rowId xmlns:a16="http://schemas.microsoft.com/office/drawing/2014/main" val="10003"/>
                  </a:ext>
                </a:extLst>
              </a:tr>
              <a:tr h="625453">
                <a:tc>
                  <a:txBody>
                    <a:bodyPr/>
                    <a:lstStyle/>
                    <a:p>
                      <a:pPr algn="ctr"/>
                      <a:r>
                        <a:rPr lang="pt-BR" sz="1200" dirty="0">
                          <a:solidFill>
                            <a:srgbClr val="002060"/>
                          </a:solidFill>
                        </a:rPr>
                        <a:t>Network Desity</a:t>
                      </a:r>
                      <a:endParaRPr lang="en-US" sz="1200" dirty="0">
                        <a:solidFill>
                          <a:srgbClr val="002060"/>
                        </a:solidFill>
                      </a:endParaRPr>
                    </a:p>
                  </a:txBody>
                  <a:tcPr/>
                </a:tc>
                <a:tc>
                  <a:txBody>
                    <a:bodyPr/>
                    <a:lstStyle/>
                    <a:p>
                      <a:pPr algn="ctr"/>
                      <a:r>
                        <a:rPr lang="pt-BR" sz="1200" dirty="0">
                          <a:solidFill>
                            <a:srgbClr val="002060"/>
                          </a:solidFill>
                        </a:rPr>
                        <a:t>ND</a:t>
                      </a:r>
                      <a:endParaRPr lang="en-US" sz="1200" dirty="0">
                        <a:solidFill>
                          <a:srgbClr val="002060"/>
                        </a:solidFill>
                      </a:endParaRPr>
                    </a:p>
                  </a:txBody>
                  <a:tcPr/>
                </a:tc>
                <a:tc>
                  <a:txBody>
                    <a:bodyPr/>
                    <a:lstStyle/>
                    <a:p>
                      <a:pPr algn="l"/>
                      <a:r>
                        <a:rPr lang="en-US" sz="1200" dirty="0">
                          <a:solidFill>
                            <a:srgbClr val="002060"/>
                          </a:solidFill>
                        </a:rPr>
                        <a:t>The ratio of actual connection number to the maximum possible connection numbers in the figure. In an aviation network, it describes the ratio of actual number of opened segments to the number of all possible segments.</a:t>
                      </a:r>
                    </a:p>
                  </a:txBody>
                  <a:tcPr/>
                </a:tc>
                <a:extLst>
                  <a:ext uri="{0D108BD9-81ED-4DB2-BD59-A6C34878D82A}">
                    <a16:rowId xmlns:a16="http://schemas.microsoft.com/office/drawing/2014/main" val="10004"/>
                  </a:ext>
                </a:extLst>
              </a:tr>
              <a:tr h="804154">
                <a:tc>
                  <a:txBody>
                    <a:bodyPr/>
                    <a:lstStyle/>
                    <a:p>
                      <a:pPr algn="ctr"/>
                      <a:r>
                        <a:rPr lang="pt-BR" sz="1200" dirty="0">
                          <a:solidFill>
                            <a:srgbClr val="002060"/>
                          </a:solidFill>
                        </a:rPr>
                        <a:t>Clustering</a:t>
                      </a:r>
                      <a:endParaRPr lang="en-US" sz="1200" dirty="0">
                        <a:solidFill>
                          <a:srgbClr val="002060"/>
                        </a:solidFill>
                      </a:endParaRPr>
                    </a:p>
                  </a:txBody>
                  <a:tcPr/>
                </a:tc>
                <a:tc>
                  <a:txBody>
                    <a:bodyPr/>
                    <a:lstStyle/>
                    <a:p>
                      <a:pPr algn="ctr"/>
                      <a:r>
                        <a:rPr lang="pt-BR" sz="1200" dirty="0">
                          <a:solidFill>
                            <a:srgbClr val="002060"/>
                          </a:solidFill>
                        </a:rPr>
                        <a:t>Ci</a:t>
                      </a:r>
                      <a:endParaRPr lang="en-US" sz="1200" dirty="0">
                        <a:solidFill>
                          <a:srgbClr val="002060"/>
                        </a:solidFill>
                      </a:endParaRPr>
                    </a:p>
                  </a:txBody>
                  <a:tcPr/>
                </a:tc>
                <a:tc>
                  <a:txBody>
                    <a:bodyPr/>
                    <a:lstStyle/>
                    <a:p>
                      <a:pPr algn="l"/>
                      <a:r>
                        <a:rPr lang="en-US" sz="1200" dirty="0">
                          <a:solidFill>
                            <a:srgbClr val="002060"/>
                          </a:solidFill>
                        </a:rPr>
                        <a:t>The ratio of the actual connection number to the maximum possible connection edges between this node and its adjacent nodes. In an aviation network, the clustering coefficient of a node indicates the average cluster degree of the local network comprised of the airport and its adjacent airports</a:t>
                      </a:r>
                    </a:p>
                  </a:txBody>
                  <a:tcPr/>
                </a:tc>
                <a:extLst>
                  <a:ext uri="{0D108BD9-81ED-4DB2-BD59-A6C34878D82A}">
                    <a16:rowId xmlns:a16="http://schemas.microsoft.com/office/drawing/2014/main" val="10005"/>
                  </a:ext>
                </a:extLst>
              </a:tr>
              <a:tr h="446752">
                <a:tc>
                  <a:txBody>
                    <a:bodyPr/>
                    <a:lstStyle/>
                    <a:p>
                      <a:pPr algn="ctr"/>
                      <a:r>
                        <a:rPr lang="pt-BR" sz="1200" dirty="0"/>
                        <a:t>Betweeness</a:t>
                      </a:r>
                      <a:endParaRPr lang="en-US" sz="1200" dirty="0"/>
                    </a:p>
                  </a:txBody>
                  <a:tcPr/>
                </a:tc>
                <a:tc>
                  <a:txBody>
                    <a:bodyPr/>
                    <a:lstStyle/>
                    <a:p>
                      <a:pPr algn="ctr"/>
                      <a:r>
                        <a:rPr lang="pt-BR" sz="1200" dirty="0"/>
                        <a:t>B</a:t>
                      </a:r>
                      <a:endParaRPr lang="en-US" sz="1200" dirty="0"/>
                    </a:p>
                  </a:txBody>
                  <a:tcPr/>
                </a:tc>
                <a:tc>
                  <a:txBody>
                    <a:bodyPr/>
                    <a:lstStyle/>
                    <a:p>
                      <a:pPr algn="l"/>
                      <a:r>
                        <a:rPr lang="en-US" sz="1200" dirty="0" err="1"/>
                        <a:t>Betweenness</a:t>
                      </a:r>
                      <a:r>
                        <a:rPr lang="en-US" sz="1200" dirty="0"/>
                        <a:t> is generally defined as the capability of a node for controlling the connection of other node pairs, i.e., the effect of a node acting as a bridge between other node pairs</a:t>
                      </a:r>
                    </a:p>
                  </a:txBody>
                  <a:tcPr/>
                </a:tc>
                <a:extLst>
                  <a:ext uri="{0D108BD9-81ED-4DB2-BD59-A6C34878D82A}">
                    <a16:rowId xmlns:a16="http://schemas.microsoft.com/office/drawing/2014/main" val="10006"/>
                  </a:ext>
                </a:extLst>
              </a:tr>
            </a:tbl>
          </a:graphicData>
        </a:graphic>
      </p:graphicFrame>
      <p:sp>
        <p:nvSpPr>
          <p:cNvPr id="7" name="CaixaDeTexto 6">
            <a:extLst>
              <a:ext uri="{FF2B5EF4-FFF2-40B4-BE49-F238E27FC236}">
                <a16:creationId xmlns:a16="http://schemas.microsoft.com/office/drawing/2014/main" id="{71FD2320-29D3-4C14-98C1-B2EF0533718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222638564"/>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84</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sp>
        <p:nvSpPr>
          <p:cNvPr id="2" name="Retângulo 1">
            <a:extLst>
              <a:ext uri="{FF2B5EF4-FFF2-40B4-BE49-F238E27FC236}">
                <a16:creationId xmlns:a16="http://schemas.microsoft.com/office/drawing/2014/main" id="{92656C19-F6B9-47CC-9FF2-6A46649BD108}"/>
              </a:ext>
            </a:extLst>
          </p:cNvPr>
          <p:cNvSpPr/>
          <p:nvPr/>
        </p:nvSpPr>
        <p:spPr>
          <a:xfrm>
            <a:off x="675950" y="1301265"/>
            <a:ext cx="7928498" cy="181588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The most important indicators to characterize the network topologic structure are:</a:t>
            </a:r>
          </a:p>
          <a:p>
            <a:pPr marL="800100" lvl="1" indent="-342900" algn="just">
              <a:buClr>
                <a:srgbClr val="0039A6"/>
              </a:buClr>
              <a:buFont typeface="+mj-lt"/>
              <a:buAutoNum type="arabicPeriod"/>
            </a:pPr>
            <a:r>
              <a:rPr lang="en-US" sz="1600" dirty="0">
                <a:solidFill>
                  <a:srgbClr val="000000"/>
                </a:solidFill>
              </a:rPr>
              <a:t>The average path length (L) =&gt;  </a:t>
            </a:r>
            <a:r>
              <a:rPr lang="en-US" sz="1600" dirty="0">
                <a:solidFill>
                  <a:srgbClr val="002060"/>
                </a:solidFill>
              </a:rPr>
              <a:t>air transport depth.</a:t>
            </a:r>
          </a:p>
          <a:p>
            <a:pPr marL="800100" lvl="1" indent="-342900" algn="just">
              <a:buClr>
                <a:srgbClr val="0039A6"/>
              </a:buClr>
              <a:buFont typeface="+mj-lt"/>
              <a:buAutoNum type="arabicPeriod"/>
            </a:pPr>
            <a:r>
              <a:rPr lang="en-US" sz="1600" dirty="0">
                <a:solidFill>
                  <a:srgbClr val="000000"/>
                </a:solidFill>
              </a:rPr>
              <a:t> The average clustering coefficient (C) =&gt; </a:t>
            </a:r>
            <a:r>
              <a:rPr lang="en-US" sz="1600" dirty="0">
                <a:solidFill>
                  <a:srgbClr val="002060"/>
                </a:solidFill>
              </a:rPr>
              <a:t>air transport width.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With a </a:t>
            </a:r>
            <a:r>
              <a:rPr lang="en-US" sz="1600" dirty="0">
                <a:solidFill>
                  <a:srgbClr val="002060"/>
                </a:solidFill>
              </a:rPr>
              <a:t>smaller average path length </a:t>
            </a:r>
            <a:r>
              <a:rPr lang="en-US" sz="1600" dirty="0">
                <a:solidFill>
                  <a:srgbClr val="000000"/>
                </a:solidFill>
              </a:rPr>
              <a:t>and a </a:t>
            </a:r>
            <a:r>
              <a:rPr lang="en-US" sz="1600" dirty="0">
                <a:solidFill>
                  <a:srgbClr val="002060"/>
                </a:solidFill>
              </a:rPr>
              <a:t>bigger  clustering coefficient, the higher  is the network efficiency.</a:t>
            </a:r>
          </a:p>
          <a:p>
            <a:pPr marL="742950" lvl="1" indent="-285750" algn="just">
              <a:buClr>
                <a:srgbClr val="0039A6"/>
              </a:buClr>
              <a:buFont typeface="Wingdings" panose="05000000000000000000" pitchFamily="2" charset="2"/>
              <a:buChar char="§"/>
            </a:pPr>
            <a:r>
              <a:rPr lang="en-US" sz="1600" dirty="0">
                <a:solidFill>
                  <a:srgbClr val="000000"/>
                </a:solidFill>
              </a:rPr>
              <a:t>This means </a:t>
            </a:r>
            <a:r>
              <a:rPr lang="en-US" sz="1600" dirty="0">
                <a:solidFill>
                  <a:srgbClr val="002060"/>
                </a:solidFill>
              </a:rPr>
              <a:t>better performance and a stronger fault-tolerant </a:t>
            </a:r>
            <a:r>
              <a:rPr lang="en-US" sz="1600" dirty="0">
                <a:solidFill>
                  <a:srgbClr val="000000"/>
                </a:solidFill>
              </a:rPr>
              <a:t>capability.</a:t>
            </a:r>
          </a:p>
        </p:txBody>
      </p:sp>
      <p:pic>
        <p:nvPicPr>
          <p:cNvPr id="4" name="Imagem 3">
            <a:extLst>
              <a:ext uri="{FF2B5EF4-FFF2-40B4-BE49-F238E27FC236}">
                <a16:creationId xmlns:a16="http://schemas.microsoft.com/office/drawing/2014/main" id="{B9BC7055-F0EC-4DF1-AEAA-5386FD93956A}"/>
              </a:ext>
            </a:extLst>
          </p:cNvPr>
          <p:cNvPicPr>
            <a:picLocks noChangeAspect="1"/>
          </p:cNvPicPr>
          <p:nvPr/>
        </p:nvPicPr>
        <p:blipFill>
          <a:blip r:embed="rId2"/>
          <a:stretch>
            <a:fillRect/>
          </a:stretch>
        </p:blipFill>
        <p:spPr>
          <a:xfrm>
            <a:off x="4860032" y="3529034"/>
            <a:ext cx="3247610" cy="2012603"/>
          </a:xfrm>
          <a:prstGeom prst="rect">
            <a:avLst/>
          </a:prstGeom>
        </p:spPr>
      </p:pic>
      <p:pic>
        <p:nvPicPr>
          <p:cNvPr id="5" name="Imagem 4">
            <a:extLst>
              <a:ext uri="{FF2B5EF4-FFF2-40B4-BE49-F238E27FC236}">
                <a16:creationId xmlns:a16="http://schemas.microsoft.com/office/drawing/2014/main" id="{EDE9A191-4ED1-465D-A67C-D26730B76A2C}"/>
              </a:ext>
            </a:extLst>
          </p:cNvPr>
          <p:cNvPicPr>
            <a:picLocks noChangeAspect="1"/>
          </p:cNvPicPr>
          <p:nvPr/>
        </p:nvPicPr>
        <p:blipFill>
          <a:blip r:embed="rId3"/>
          <a:stretch>
            <a:fillRect/>
          </a:stretch>
        </p:blipFill>
        <p:spPr>
          <a:xfrm>
            <a:off x="1753277" y="3435688"/>
            <a:ext cx="2296233" cy="933693"/>
          </a:xfrm>
          <a:prstGeom prst="rect">
            <a:avLst/>
          </a:prstGeom>
        </p:spPr>
      </p:pic>
      <p:pic>
        <p:nvPicPr>
          <p:cNvPr id="7" name="Imagem 6">
            <a:extLst>
              <a:ext uri="{FF2B5EF4-FFF2-40B4-BE49-F238E27FC236}">
                <a16:creationId xmlns:a16="http://schemas.microsoft.com/office/drawing/2014/main" id="{0A9C60D2-1269-4F39-82E8-4CD97D7901B4}"/>
              </a:ext>
            </a:extLst>
          </p:cNvPr>
          <p:cNvPicPr>
            <a:picLocks noChangeAspect="1"/>
          </p:cNvPicPr>
          <p:nvPr/>
        </p:nvPicPr>
        <p:blipFill>
          <a:blip r:embed="rId4"/>
          <a:stretch>
            <a:fillRect/>
          </a:stretch>
        </p:blipFill>
        <p:spPr>
          <a:xfrm>
            <a:off x="1666846" y="4706413"/>
            <a:ext cx="2469094" cy="835224"/>
          </a:xfrm>
          <a:prstGeom prst="rect">
            <a:avLst/>
          </a:prstGeom>
        </p:spPr>
      </p:pic>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4057494787"/>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85</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a:t>
            </a:r>
            <a:r>
              <a:rPr lang="pt-BR" sz="2000" dirty="0" err="1"/>
              <a:t>Analysis</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2656C19-F6B9-47CC-9FF2-6A46649BD108}"/>
                  </a:ext>
                </a:extLst>
              </p:cNvPr>
              <p:cNvSpPr/>
              <p:nvPr/>
            </p:nvSpPr>
            <p:spPr>
              <a:xfrm>
                <a:off x="655102" y="1207212"/>
                <a:ext cx="7928498" cy="407842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In this module the </a:t>
                </a:r>
                <a:r>
                  <a:rPr lang="en-US" sz="1600" dirty="0">
                    <a:solidFill>
                      <a:srgbClr val="002060"/>
                    </a:solidFill>
                  </a:rPr>
                  <a:t>key results related to all air transport networks and all fleets of airplanes are aggregated</a:t>
                </a:r>
                <a:r>
                  <a:rPr lang="en-US" sz="1600" dirty="0">
                    <a:solidFill>
                      <a:srgbClr val="000000"/>
                    </a:solidFill>
                  </a:rPr>
                  <a:t>;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The computations of total network profit (NP) and total network DOC (NDOC) are done via Eq. 25 and Eq.26 , as function of route frequencies (</a:t>
                </a:r>
                <a14:m>
                  <m:oMath xmlns:m="http://schemas.openxmlformats.org/officeDocument/2006/math">
                    <m:r>
                      <a:rPr lang="pt-BR" sz="1600">
                        <a:solidFill>
                          <a:srgbClr val="000000"/>
                        </a:solidFill>
                        <a:latin typeface="Cambria Math" panose="02040503050406030204" pitchFamily="18" charset="0"/>
                      </a:rPr>
                      <m:t>𝑌𝑖𝑗𝑘</m:t>
                    </m:r>
                    <m:r>
                      <a:rPr lang="en-US" sz="1600">
                        <a:solidFill>
                          <a:srgbClr val="000000"/>
                        </a:solidFill>
                        <a:latin typeface="Cambria Math" panose="02040503050406030204" pitchFamily="18" charset="0"/>
                      </a:rPr>
                      <m:t>)</m:t>
                    </m:r>
                  </m:oMath>
                </a14:m>
                <a:r>
                  <a:rPr lang="en-US" sz="1600" dirty="0">
                    <a:solidFill>
                      <a:srgbClr val="000000"/>
                    </a:solidFill>
                  </a:rPr>
                  <a:t>, departure and arrival delays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𝐷𝐷</m:t>
                        </m:r>
                      </m:e>
                      <m:sub>
                        <m:r>
                          <a:rPr lang="pt-BR" sz="1600">
                            <a:solidFill>
                              <a:srgbClr val="000000"/>
                            </a:solidFill>
                            <a:latin typeface="Cambria Math" panose="02040503050406030204" pitchFamily="18" charset="0"/>
                          </a:rPr>
                          <m:t>𝑖</m:t>
                        </m:r>
                      </m:sub>
                    </m:sSub>
                    <m:r>
                      <a:rPr lang="pt-BR" sz="1600">
                        <a:solidFill>
                          <a:srgbClr val="000000"/>
                        </a:solidFill>
                        <a:latin typeface="Cambria Math" panose="02040503050406030204" pitchFamily="18" charset="0"/>
                      </a:rPr>
                      <m:t> </m:t>
                    </m:r>
                    <m:r>
                      <a:rPr lang="en-US" sz="1600">
                        <a:solidFill>
                          <a:srgbClr val="000000"/>
                        </a:solidFill>
                        <a:latin typeface="Cambria Math" panose="02040503050406030204" pitchFamily="18" charset="0"/>
                      </a:rPr>
                      <m:t>𝑎𝑛𝑑</m:t>
                    </m:r>
                    <m:r>
                      <a:rPr lang="en-US" sz="1600">
                        <a:solidFill>
                          <a:srgbClr val="000000"/>
                        </a:solidFill>
                        <a:latin typeface="Cambria Math" panose="02040503050406030204" pitchFamily="18" charset="0"/>
                      </a:rPr>
                      <m:t> </m:t>
                    </m:r>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𝐴𝐷</m:t>
                        </m:r>
                      </m:e>
                      <m:sub>
                        <m:r>
                          <a:rPr lang="pt-BR" sz="1600">
                            <a:solidFill>
                              <a:srgbClr val="000000"/>
                            </a:solidFill>
                            <a:latin typeface="Cambria Math" panose="02040503050406030204" pitchFamily="18" charset="0"/>
                          </a:rPr>
                          <m:t>𝑗</m:t>
                        </m:r>
                      </m:sub>
                    </m:sSub>
                  </m:oMath>
                </a14:m>
                <a:r>
                  <a:rPr lang="en-US" sz="1600" dirty="0">
                    <a:solidFill>
                      <a:srgbClr val="000000"/>
                    </a:solidFill>
                  </a:rPr>
                  <a:t>), average delay cost per minute (ID), sector distance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𝐷𝐼𝑆𝑇</m:t>
                        </m:r>
                      </m:e>
                      <m:sub>
                        <m:r>
                          <a:rPr lang="pt-BR" sz="1600">
                            <a:solidFill>
                              <a:srgbClr val="000000"/>
                            </a:solidFill>
                            <a:latin typeface="Cambria Math" panose="02040503050406030204" pitchFamily="18" charset="0"/>
                          </a:rPr>
                          <m:t>𝑖𝑗𝑘</m:t>
                        </m:r>
                      </m:sub>
                    </m:sSub>
                    <m:r>
                      <a:rPr lang="en-US" sz="1600">
                        <a:solidFill>
                          <a:srgbClr val="000000"/>
                        </a:solidFill>
                        <a:latin typeface="Cambria Math" panose="02040503050406030204" pitchFamily="18" charset="0"/>
                      </a:rPr>
                      <m:t>)</m:t>
                    </m:r>
                  </m:oMath>
                </a14:m>
                <a:r>
                  <a:rPr lang="en-US" sz="1600" dirty="0">
                    <a:solidFill>
                      <a:srgbClr val="000000"/>
                    </a:solidFill>
                  </a:rPr>
                  <a:t>, aircraft passenger capacity (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𝑏</m:t>
                        </m:r>
                      </m:e>
                      <m:sub>
                        <m:r>
                          <a:rPr lang="pt-BR" sz="1600">
                            <a:solidFill>
                              <a:srgbClr val="000000"/>
                            </a:solidFill>
                            <a:latin typeface="Cambria Math" panose="02040503050406030204" pitchFamily="18" charset="0"/>
                          </a:rPr>
                          <m:t>𝑘</m:t>
                        </m:r>
                      </m:sub>
                    </m:sSub>
                    <m:r>
                      <a:rPr lang="en-US" sz="1600">
                        <a:solidFill>
                          <a:srgbClr val="000000"/>
                        </a:solidFill>
                        <a:latin typeface="Cambria Math" panose="02040503050406030204" pitchFamily="18" charset="0"/>
                      </a:rPr>
                      <m:t>)</m:t>
                    </m:r>
                  </m:oMath>
                </a14:m>
                <a:r>
                  <a:rPr lang="en-US" sz="1600" dirty="0">
                    <a:solidFill>
                      <a:srgbClr val="000000"/>
                    </a:solidFill>
                  </a:rPr>
                  <a:t> and average ticket price (</a:t>
                </a:r>
                <a14:m>
                  <m:oMath xmlns:m="http://schemas.openxmlformats.org/officeDocument/2006/math">
                    <m:r>
                      <a:rPr lang="pt-BR" sz="1600">
                        <a:solidFill>
                          <a:srgbClr val="000000"/>
                        </a:solidFill>
                        <a:latin typeface="Cambria Math" panose="02040503050406030204" pitchFamily="18" charset="0"/>
                      </a:rPr>
                      <m:t>𝑝</m:t>
                    </m:r>
                    <m:r>
                      <a:rPr lang="en-US" sz="1600">
                        <a:solidFill>
                          <a:srgbClr val="000000"/>
                        </a:solidFill>
                        <a:latin typeface="Cambria Math" panose="02040503050406030204" pitchFamily="18" charset="0"/>
                      </a:rPr>
                      <m:t>)</m:t>
                    </m:r>
                  </m:oMath>
                </a14:m>
                <a:r>
                  <a:rPr lang="en-US" sz="1600" dirty="0">
                    <a:solidFill>
                      <a:srgbClr val="000000"/>
                    </a:solidFill>
                  </a:rPr>
                  <a:t> as follows:</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In addition, the fleet size required in each aircraft type k may be estimated as function of sector block time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𝑇𝐵</m:t>
                        </m:r>
                      </m:e>
                      <m:sub>
                        <m:r>
                          <a:rPr lang="pt-BR" sz="1600">
                            <a:solidFill>
                              <a:srgbClr val="000000"/>
                            </a:solidFill>
                            <a:latin typeface="Cambria Math" panose="02040503050406030204" pitchFamily="18" charset="0"/>
                          </a:rPr>
                          <m:t>𝑖</m:t>
                        </m:r>
                        <m:r>
                          <a:rPr lang="en-US" sz="1600">
                            <a:solidFill>
                              <a:srgbClr val="000000"/>
                            </a:solidFill>
                            <a:latin typeface="Cambria Math" panose="02040503050406030204" pitchFamily="18" charset="0"/>
                          </a:rPr>
                          <m:t>,</m:t>
                        </m:r>
                        <m:r>
                          <a:rPr lang="pt-BR" sz="1600">
                            <a:solidFill>
                              <a:srgbClr val="000000"/>
                            </a:solidFill>
                            <a:latin typeface="Cambria Math" panose="02040503050406030204" pitchFamily="18" charset="0"/>
                          </a:rPr>
                          <m:t>𝑗</m:t>
                        </m:r>
                      </m:sub>
                    </m:sSub>
                  </m:oMath>
                </a14:m>
                <a:r>
                  <a:rPr lang="en-US" sz="1600" dirty="0">
                    <a:solidFill>
                      <a:srgbClr val="000000"/>
                    </a:solidFill>
                  </a:rPr>
                  <a:t>) and average daily utilization (DU) according to:</a:t>
                </a:r>
              </a:p>
              <a:p>
                <a:pPr marL="285750" indent="-285750" algn="just">
                  <a:buClr>
                    <a:srgbClr val="0039A6"/>
                  </a:buClr>
                  <a:buFont typeface="Wingdings" panose="05000000000000000000" pitchFamily="2" charset="2"/>
                  <a:buChar char="§"/>
                </a:pPr>
                <a:endParaRPr lang="pt-BR" sz="1600" dirty="0">
                  <a:solidFill>
                    <a:srgbClr val="000000"/>
                  </a:solidFill>
                </a:endParaRPr>
              </a:p>
            </p:txBody>
          </p:sp>
        </mc:Choice>
        <mc:Fallback xmlns="">
          <p:sp>
            <p:nvSpPr>
              <p:cNvPr id="2" name="Retângulo 1">
                <a:extLst>
                  <a:ext uri="{FF2B5EF4-FFF2-40B4-BE49-F238E27FC236}">
                    <a16:creationId xmlns:a16="http://schemas.microsoft.com/office/drawing/2014/main" id="{92656C19-F6B9-47CC-9FF2-6A46649BD108}"/>
                  </a:ext>
                </a:extLst>
              </p:cNvPr>
              <p:cNvSpPr>
                <a:spLocks noRot="1" noChangeAspect="1" noMove="1" noResize="1" noEditPoints="1" noAdjustHandles="1" noChangeArrowheads="1" noChangeShapeType="1" noTextEdit="1"/>
              </p:cNvSpPr>
              <p:nvPr/>
            </p:nvSpPr>
            <p:spPr>
              <a:xfrm>
                <a:off x="655102" y="1207212"/>
                <a:ext cx="7928498" cy="4078424"/>
              </a:xfrm>
              <a:prstGeom prst="rect">
                <a:avLst/>
              </a:prstGeom>
              <a:blipFill>
                <a:blip r:embed="rId2"/>
                <a:stretch>
                  <a:fillRect l="-307" t="-448" r="-461"/>
                </a:stretch>
              </a:blipFill>
            </p:spPr>
            <p:txBody>
              <a:bodyPr/>
              <a:lstStyle/>
              <a:p>
                <a:r>
                  <a:rPr lang="en-US">
                    <a:noFill/>
                  </a:rPr>
                  <a:t> </a:t>
                </a:r>
              </a:p>
            </p:txBody>
          </p:sp>
        </mc:Fallback>
      </mc:AlternateContent>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9" name="Imagem 8">
            <a:extLst>
              <a:ext uri="{FF2B5EF4-FFF2-40B4-BE49-F238E27FC236}">
                <a16:creationId xmlns:a16="http://schemas.microsoft.com/office/drawing/2014/main" id="{C02C67D4-A805-416F-B91E-4D332C6A6EAC}"/>
              </a:ext>
            </a:extLst>
          </p:cNvPr>
          <p:cNvPicPr>
            <a:picLocks noChangeAspect="1"/>
          </p:cNvPicPr>
          <p:nvPr/>
        </p:nvPicPr>
        <p:blipFill>
          <a:blip r:embed="rId3"/>
          <a:stretch>
            <a:fillRect/>
          </a:stretch>
        </p:blipFill>
        <p:spPr>
          <a:xfrm>
            <a:off x="560400" y="2782054"/>
            <a:ext cx="8479448" cy="1595862"/>
          </a:xfrm>
          <a:prstGeom prst="rect">
            <a:avLst/>
          </a:prstGeom>
        </p:spPr>
      </p:pic>
      <p:pic>
        <p:nvPicPr>
          <p:cNvPr id="12" name="Imagem 11">
            <a:extLst>
              <a:ext uri="{FF2B5EF4-FFF2-40B4-BE49-F238E27FC236}">
                <a16:creationId xmlns:a16="http://schemas.microsoft.com/office/drawing/2014/main" id="{68E6CE08-C264-4B79-9E99-268D07F7875C}"/>
              </a:ext>
            </a:extLst>
          </p:cNvPr>
          <p:cNvPicPr>
            <a:picLocks noChangeAspect="1"/>
          </p:cNvPicPr>
          <p:nvPr/>
        </p:nvPicPr>
        <p:blipFill>
          <a:blip r:embed="rId4"/>
          <a:stretch>
            <a:fillRect/>
          </a:stretch>
        </p:blipFill>
        <p:spPr>
          <a:xfrm>
            <a:off x="560400" y="5096672"/>
            <a:ext cx="8496223" cy="1108232"/>
          </a:xfrm>
          <a:prstGeom prst="rect">
            <a:avLst/>
          </a:prstGeom>
        </p:spPr>
      </p:pic>
    </p:spTree>
    <p:extLst>
      <p:ext uri="{BB962C8B-B14F-4D97-AF65-F5344CB8AC3E}">
        <p14:creationId xmlns:p14="http://schemas.microsoft.com/office/powerpoint/2010/main" val="1042643923"/>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86</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71937" y="2058239"/>
            <a:ext cx="5148572" cy="646331"/>
          </a:xfrm>
          <a:prstGeom prst="rect">
            <a:avLst/>
          </a:prstGeom>
          <a:noFill/>
        </p:spPr>
        <p:txBody>
          <a:bodyPr wrap="square" rtlCol="0">
            <a:spAutoFit/>
          </a:bodyPr>
          <a:lstStyle/>
          <a:p>
            <a:pPr algn="ctr"/>
            <a:r>
              <a:rPr lang="en-US" sz="3600" dirty="0"/>
              <a:t>STUDY CASES</a:t>
            </a:r>
          </a:p>
        </p:txBody>
      </p:sp>
      <p:sp>
        <p:nvSpPr>
          <p:cNvPr id="6" name="CaixaDeTexto 5">
            <a:extLst>
              <a:ext uri="{FF2B5EF4-FFF2-40B4-BE49-F238E27FC236}">
                <a16:creationId xmlns:a16="http://schemas.microsoft.com/office/drawing/2014/main" id="{20669527-5277-445C-B6A0-8DA9BDDD4516}"/>
              </a:ext>
            </a:extLst>
          </p:cNvPr>
          <p:cNvSpPr txBox="1"/>
          <p:nvPr/>
        </p:nvSpPr>
        <p:spPr>
          <a:xfrm>
            <a:off x="2271790" y="3068960"/>
            <a:ext cx="5468021" cy="2246769"/>
          </a:xfrm>
          <a:prstGeom prst="rect">
            <a:avLst/>
          </a:prstGeom>
          <a:noFill/>
        </p:spPr>
        <p:txBody>
          <a:bodyPr wrap="square" rtlCol="0">
            <a:spAutoFit/>
          </a:bodyPr>
          <a:lstStyle/>
          <a:p>
            <a:pPr marL="514350" indent="-514350">
              <a:buFont typeface="+mj-lt"/>
              <a:buAutoNum type="arabicPeriod"/>
            </a:pPr>
            <a:r>
              <a:rPr lang="pt-BR" sz="2000" dirty="0"/>
              <a:t>Optimum </a:t>
            </a:r>
            <a:r>
              <a:rPr lang="pt-BR" sz="2000" dirty="0" err="1"/>
              <a:t>aircraft</a:t>
            </a:r>
            <a:r>
              <a:rPr lang="pt-BR" sz="2000" dirty="0"/>
              <a:t> for a </a:t>
            </a:r>
            <a:r>
              <a:rPr lang="pt-BR" sz="2000" dirty="0" err="1"/>
              <a:t>given</a:t>
            </a:r>
            <a:r>
              <a:rPr lang="pt-BR" sz="2000" dirty="0"/>
              <a:t> network</a:t>
            </a:r>
          </a:p>
          <a:p>
            <a:pPr marL="514350" indent="-514350">
              <a:buFont typeface="+mj-lt"/>
              <a:buAutoNum type="arabicPeriod"/>
            </a:pPr>
            <a:r>
              <a:rPr lang="en-US" sz="2000" dirty="0"/>
              <a:t>Optimum aircraft on optimum network</a:t>
            </a:r>
          </a:p>
          <a:p>
            <a:pPr marL="514350" indent="-514350">
              <a:buFont typeface="+mj-lt"/>
              <a:buAutoNum type="arabicPeriod"/>
            </a:pPr>
            <a:r>
              <a:rPr lang="en-US" sz="2000" dirty="0"/>
              <a:t>Optimum three aircraft fleet on optimum networks</a:t>
            </a:r>
          </a:p>
          <a:p>
            <a:pPr marL="457200" indent="-457200">
              <a:buFont typeface="+mj-lt"/>
              <a:buAutoNum type="arabicPeriod"/>
            </a:pPr>
            <a:endParaRPr lang="en-US" sz="2000" dirty="0"/>
          </a:p>
          <a:p>
            <a:pPr marL="457200" indent="-457200">
              <a:buFont typeface="+mj-lt"/>
              <a:buAutoNum type="arabicPeriod"/>
            </a:pPr>
            <a:endParaRPr lang="pt-BR" sz="2000" dirty="0"/>
          </a:p>
          <a:p>
            <a:pPr marL="457200" indent="-457200">
              <a:buFont typeface="+mj-lt"/>
              <a:buAutoNum type="arabicPeriod"/>
            </a:pPr>
            <a:endParaRPr lang="pt-BR" sz="2000" dirty="0"/>
          </a:p>
        </p:txBody>
      </p:sp>
    </p:spTree>
    <p:extLst>
      <p:ext uri="{BB962C8B-B14F-4D97-AF65-F5344CB8AC3E}">
        <p14:creationId xmlns:p14="http://schemas.microsoft.com/office/powerpoint/2010/main" val="1065364623"/>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1D546E1-B7FE-4204-B1CE-1D408D877F14}"/>
              </a:ext>
            </a:extLst>
          </p:cNvPr>
          <p:cNvPicPr>
            <a:picLocks noChangeAspect="1"/>
          </p:cNvPicPr>
          <p:nvPr/>
        </p:nvPicPr>
        <p:blipFill>
          <a:blip r:embed="rId2"/>
          <a:stretch>
            <a:fillRect/>
          </a:stretch>
        </p:blipFill>
        <p:spPr>
          <a:xfrm>
            <a:off x="1115616" y="2276872"/>
            <a:ext cx="6912768" cy="39138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 given airline network;</a:t>
            </a:r>
          </a:p>
          <a:p>
            <a:pPr marL="285750" indent="-285750" algn="just">
              <a:buClr>
                <a:schemeClr val="tx2"/>
              </a:buClr>
              <a:buFont typeface="Wingdings" panose="05000000000000000000" pitchFamily="2" charset="2"/>
              <a:buChar char="§"/>
            </a:pPr>
            <a:r>
              <a:rPr lang="en-US" sz="1600" dirty="0"/>
              <a:t>Network optimization module switched off;</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sp>
        <p:nvSpPr>
          <p:cNvPr id="2" name="Retângulo 1">
            <a:extLst>
              <a:ext uri="{FF2B5EF4-FFF2-40B4-BE49-F238E27FC236}">
                <a16:creationId xmlns:a16="http://schemas.microsoft.com/office/drawing/2014/main" id="{9561EE56-9EF1-4096-8B76-F34A7A31153C}"/>
              </a:ext>
            </a:extLst>
          </p:cNvPr>
          <p:cNvSpPr/>
          <p:nvPr/>
        </p:nvSpPr>
        <p:spPr>
          <a:xfrm>
            <a:off x="4572000" y="2163558"/>
            <a:ext cx="2304255" cy="198552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832548"/>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88</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8271489"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5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Given</a:t>
            </a:r>
            <a:r>
              <a:rPr lang="pt-BR" sz="1600" dirty="0"/>
              <a:t> 16 </a:t>
            </a:r>
            <a:r>
              <a:rPr lang="pt-BR" sz="1600" dirty="0" err="1"/>
              <a:t>routes</a:t>
            </a:r>
            <a:r>
              <a:rPr lang="pt-BR" sz="1600" dirty="0"/>
              <a:t> system </a:t>
            </a:r>
            <a:r>
              <a:rPr lang="pt-BR" sz="1600" dirty="0" err="1"/>
              <a:t>between</a:t>
            </a:r>
            <a:r>
              <a:rPr lang="pt-BR" sz="1600" dirty="0"/>
              <a:t> GRU,GIG,POA,BSB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p:txBody>
      </p:sp>
      <p:pic>
        <p:nvPicPr>
          <p:cNvPr id="9" name="Imagem 8">
            <a:extLst>
              <a:ext uri="{FF2B5EF4-FFF2-40B4-BE49-F238E27FC236}">
                <a16:creationId xmlns:a16="http://schemas.microsoft.com/office/drawing/2014/main" id="{76E93934-DF1D-4FC2-B16B-55DDA5607505}"/>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19672" y="2546609"/>
            <a:ext cx="6480720" cy="3507829"/>
          </a:xfrm>
          <a:prstGeom prst="rect">
            <a:avLst/>
          </a:prstGeom>
        </p:spPr>
      </p:pic>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3279585237"/>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89</a:t>
            </a:fld>
            <a:endParaRPr kumimoji="0" lang="en-US" dirty="0"/>
          </a:p>
        </p:txBody>
      </p:sp>
      <p:pic>
        <p:nvPicPr>
          <p:cNvPr id="5" name="Imagem 4">
            <a:extLst>
              <a:ext uri="{FF2B5EF4-FFF2-40B4-BE49-F238E27FC236}">
                <a16:creationId xmlns:a16="http://schemas.microsoft.com/office/drawing/2014/main" id="{95EBDD8C-F3E4-4E92-B3C0-CE3A51443DB8}"/>
              </a:ext>
            </a:extLst>
          </p:cNvPr>
          <p:cNvPicPr>
            <a:picLocks noChangeAspect="1"/>
          </p:cNvPicPr>
          <p:nvPr/>
        </p:nvPicPr>
        <p:blipFill>
          <a:blip r:embed="rId2"/>
          <a:stretch>
            <a:fillRect/>
          </a:stretch>
        </p:blipFill>
        <p:spPr>
          <a:xfrm>
            <a:off x="1691680" y="1478072"/>
            <a:ext cx="6271532" cy="3420174"/>
          </a:xfrm>
          <a:prstGeom prst="rect">
            <a:avLst/>
          </a:prstGeom>
        </p:spPr>
      </p:pic>
      <p:sp>
        <p:nvSpPr>
          <p:cNvPr id="8" name="Retângulo 7">
            <a:extLst>
              <a:ext uri="{FF2B5EF4-FFF2-40B4-BE49-F238E27FC236}">
                <a16:creationId xmlns:a16="http://schemas.microsoft.com/office/drawing/2014/main" id="{25C0F4A7-80ED-40AE-ACDF-A97D0A91278E}"/>
              </a:ext>
            </a:extLst>
          </p:cNvPr>
          <p:cNvSpPr/>
          <p:nvPr/>
        </p:nvSpPr>
        <p:spPr>
          <a:xfrm>
            <a:off x="838028" y="897984"/>
            <a:ext cx="8271489"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Airport information extracted from the Brazilian AIP</a:t>
            </a:r>
          </a:p>
        </p:txBody>
      </p:sp>
      <p:sp>
        <p:nvSpPr>
          <p:cNvPr id="10" name="CaixaDeTexto 9">
            <a:extLst>
              <a:ext uri="{FF2B5EF4-FFF2-40B4-BE49-F238E27FC236}">
                <a16:creationId xmlns:a16="http://schemas.microsoft.com/office/drawing/2014/main" id="{48B0E900-94B2-4745-8FC9-A264EAAD1E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599450164"/>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2EF7A1F-9EF6-48FE-8468-EC819CFE4A5C}"/>
              </a:ext>
            </a:extLst>
          </p:cNvPr>
          <p:cNvSpPr txBox="1">
            <a:spLocks/>
          </p:cNvSpPr>
          <p:nvPr/>
        </p:nvSpPr>
        <p:spPr bwMode="auto">
          <a:xfrm>
            <a:off x="628328" y="4077072"/>
            <a:ext cx="8178360" cy="2446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09538" indent="-342900" algn="just">
              <a:spcBef>
                <a:spcPct val="20000"/>
              </a:spcBef>
              <a:buClr>
                <a:srgbClr val="002060"/>
              </a:buClr>
              <a:buFont typeface="Wingdings" pitchFamily="2" charset="2"/>
              <a:buChar char="§"/>
            </a:pPr>
            <a:r>
              <a:rPr lang="en-US" sz="1600" kern="0" dirty="0">
                <a:latin typeface="+mn-lt"/>
              </a:rPr>
              <a:t>Hub and Spoke Network formulation (no Intermediate stops);</a:t>
            </a:r>
          </a:p>
          <a:p>
            <a:pPr marL="109538" indent="-342900" algn="just">
              <a:spcBef>
                <a:spcPct val="20000"/>
              </a:spcBef>
              <a:buClr>
                <a:srgbClr val="002060"/>
              </a:buClr>
              <a:buFont typeface="Wingdings" pitchFamily="2" charset="2"/>
              <a:buChar char="§"/>
            </a:pPr>
            <a:r>
              <a:rPr lang="en-US" sz="1600" kern="0" dirty="0">
                <a:latin typeface="+mn-lt"/>
              </a:rPr>
              <a:t>Simple route connections (Great Circle distance);</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Cargo Airline (payload optimization);</a:t>
            </a:r>
          </a:p>
          <a:p>
            <a:pPr marL="109538" indent="-342900" algn="just">
              <a:spcBef>
                <a:spcPct val="20000"/>
              </a:spcBef>
              <a:buClr>
                <a:srgbClr val="002060"/>
              </a:buClr>
              <a:buFont typeface="Wingdings" pitchFamily="2" charset="2"/>
              <a:buChar char="§"/>
            </a:pPr>
            <a:r>
              <a:rPr lang="en-US" sz="1600" kern="0" dirty="0">
                <a:latin typeface="+mn-lt"/>
              </a:rPr>
              <a:t>Very simplistic Performance Model (Breguet Range Equation to estimate fuel consumption);</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3 Aircraft</a:t>
            </a:r>
            <a:r>
              <a:rPr kumimoji="0" lang="en-US" sz="1600" b="0" i="0" u="none" strike="noStrike" kern="0" cap="none" spc="0" normalizeH="0" noProof="0" dirty="0">
                <a:ln>
                  <a:noFill/>
                </a:ln>
                <a:solidFill>
                  <a:schemeClr val="tx1"/>
                </a:solidFill>
                <a:effectLst/>
                <a:uLnTx/>
                <a:uFillTx/>
                <a:latin typeface="+mn-lt"/>
                <a:ea typeface="+mn-ea"/>
                <a:cs typeface="+mn-cs"/>
              </a:rPr>
              <a:t> “Design” Parameters: Range, L/D and Cruise Speed;</a:t>
            </a:r>
          </a:p>
          <a:p>
            <a:pPr marL="109538" indent="-342900" algn="just">
              <a:spcBef>
                <a:spcPct val="20000"/>
              </a:spcBef>
              <a:buClr>
                <a:srgbClr val="002060"/>
              </a:buClr>
              <a:buFont typeface="Wingdings" pitchFamily="2" charset="2"/>
              <a:buChar char="§"/>
            </a:pPr>
            <a:r>
              <a:rPr lang="en-US" sz="1600" kern="0" baseline="0" dirty="0">
                <a:solidFill>
                  <a:srgbClr val="002060"/>
                </a:solidFill>
                <a:latin typeface="+mn-lt"/>
              </a:rPr>
              <a:t>Minimization of System’s DOC only</a:t>
            </a:r>
            <a:r>
              <a:rPr lang="en-US" sz="1600" kern="0" baseline="0" dirty="0">
                <a:latin typeface="+mn-lt"/>
              </a:rPr>
              <a:t>;</a:t>
            </a:r>
          </a:p>
          <a:p>
            <a:pPr marL="109538" indent="-342900" algn="just">
              <a:spcBef>
                <a:spcPct val="20000"/>
              </a:spcBef>
              <a:buClr>
                <a:srgbClr val="002060"/>
              </a:buClr>
              <a:buFont typeface="Wingdings" pitchFamily="2" charset="2"/>
              <a:buChar char="§"/>
            </a:pPr>
            <a:r>
              <a:rPr kumimoji="0" lang="en-US" sz="1600" b="0" i="0" u="none" strike="noStrike" kern="0" cap="none" spc="0" normalizeH="0" noProof="0" dirty="0">
                <a:ln>
                  <a:noFill/>
                </a:ln>
                <a:solidFill>
                  <a:schemeClr val="tx1"/>
                </a:solidFill>
                <a:effectLst/>
                <a:uLnTx/>
                <a:uFillTx/>
                <a:latin typeface="+mn-lt"/>
                <a:ea typeface="+mn-ea"/>
                <a:cs typeface="+mn-cs"/>
              </a:rPr>
              <a:t>Uses Simulated Annealing Algorithm.</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4">
            <a:extLst>
              <a:ext uri="{FF2B5EF4-FFF2-40B4-BE49-F238E27FC236}">
                <a16:creationId xmlns:a16="http://schemas.microsoft.com/office/drawing/2014/main" id="{3AC1075A-EC3F-4527-949C-AF9848D5E6D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25989" y="1224313"/>
            <a:ext cx="4780699" cy="2908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BCE0FF6D-1D22-4B8B-89E9-961447C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12" y="1699159"/>
            <a:ext cx="30956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14" name="Retângulo 13">
            <a:extLst>
              <a:ext uri="{FF2B5EF4-FFF2-40B4-BE49-F238E27FC236}">
                <a16:creationId xmlns:a16="http://schemas.microsoft.com/office/drawing/2014/main" id="{6E6AAF79-A57F-416B-84BA-233F9A43218E}"/>
              </a:ext>
            </a:extLst>
          </p:cNvPr>
          <p:cNvSpPr/>
          <p:nvPr/>
        </p:nvSpPr>
        <p:spPr>
          <a:xfrm>
            <a:off x="770112" y="706540"/>
            <a:ext cx="8280920" cy="461665"/>
          </a:xfrm>
          <a:prstGeom prst="rect">
            <a:avLst/>
          </a:prstGeom>
        </p:spPr>
        <p:txBody>
          <a:bodyPr wrap="square">
            <a:spAutoFit/>
          </a:bodyPr>
          <a:lstStyle/>
          <a:p>
            <a:r>
              <a:rPr lang="en-US" sz="1200" i="1" dirty="0">
                <a:solidFill>
                  <a:srgbClr val="000000"/>
                </a:solidFill>
                <a:latin typeface="Lucida Grande"/>
              </a:rPr>
              <a:t>Christine Taylor and Olivier De Weck.  "Coupled Vehicle Design and Network Flow Optimization for Air Transportation Systems", Journal of Aircraft, Vol. 44, No. 5 (2007), pp. 1479-1486.</a:t>
            </a:r>
            <a:endParaRPr lang="en-US" sz="1200" i="1" dirty="0"/>
          </a:p>
        </p:txBody>
      </p:sp>
      <p:sp>
        <p:nvSpPr>
          <p:cNvPr id="15" name="Espaço Reservado para Número de Slide 14">
            <a:extLst>
              <a:ext uri="{FF2B5EF4-FFF2-40B4-BE49-F238E27FC236}">
                <a16:creationId xmlns:a16="http://schemas.microsoft.com/office/drawing/2014/main" id="{2AB87CAF-6999-4BDA-8154-3FE4836FA81D}"/>
              </a:ext>
            </a:extLst>
          </p:cNvPr>
          <p:cNvSpPr>
            <a:spLocks noGrp="1"/>
          </p:cNvSpPr>
          <p:nvPr>
            <p:ph type="sldNum" sz="quarter" idx="12"/>
          </p:nvPr>
        </p:nvSpPr>
        <p:spPr/>
        <p:txBody>
          <a:bodyPr/>
          <a:lstStyle/>
          <a:p>
            <a:fld id="{33D6E5A2-EC83-451F-A719-9AC1370DD5CF}" type="slidenum">
              <a:rPr lang="en-US" smtClean="0"/>
              <a:pPr/>
              <a:t>9</a:t>
            </a:fld>
            <a:endParaRPr kumimoji="0" lang="en-US" dirty="0"/>
          </a:p>
        </p:txBody>
      </p:sp>
    </p:spTree>
    <p:extLst>
      <p:ext uri="{BB962C8B-B14F-4D97-AF65-F5344CB8AC3E}">
        <p14:creationId xmlns:p14="http://schemas.microsoft.com/office/powerpoint/2010/main" val="3800258640"/>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90</a:t>
            </a:fld>
            <a:endParaRPr kumimoji="0" lang="en-US" dirty="0"/>
          </a:p>
        </p:txBody>
      </p:sp>
      <p:graphicFrame>
        <p:nvGraphicFramePr>
          <p:cNvPr id="9" name="Tabela 8">
            <a:extLst>
              <a:ext uri="{FF2B5EF4-FFF2-40B4-BE49-F238E27FC236}">
                <a16:creationId xmlns:a16="http://schemas.microsoft.com/office/drawing/2014/main" id="{71BEF8F5-4BC3-403A-8051-57C6CF628D6D}"/>
              </a:ext>
            </a:extLst>
          </p:cNvPr>
          <p:cNvGraphicFramePr>
            <a:graphicFrameLocks noGrp="1"/>
          </p:cNvGraphicFramePr>
          <p:nvPr>
            <p:extLst>
              <p:ext uri="{D42A27DB-BD31-4B8C-83A1-F6EECF244321}">
                <p14:modId xmlns:p14="http://schemas.microsoft.com/office/powerpoint/2010/main" val="1004999975"/>
              </p:ext>
            </p:extLst>
          </p:nvPr>
        </p:nvGraphicFramePr>
        <p:xfrm>
          <a:off x="5220072" y="4005063"/>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Route</a:t>
                      </a:r>
                      <a:r>
                        <a:rPr lang="pt-BR" sz="800" dirty="0"/>
                        <a:t> </a:t>
                      </a:r>
                      <a:r>
                        <a:rPr lang="pt-BR" sz="800" dirty="0" err="1"/>
                        <a:t>Distances</a:t>
                      </a:r>
                      <a:r>
                        <a:rPr lang="pt-BR" sz="800" dirty="0"/>
                        <a:t> (</a:t>
                      </a:r>
                      <a:r>
                        <a:rPr lang="pt-BR" sz="800" dirty="0" err="1"/>
                        <a:t>nm</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188</a:t>
                      </a:r>
                      <a:endParaRPr lang="en-US" sz="800" dirty="0"/>
                    </a:p>
                  </a:txBody>
                  <a:tcPr/>
                </a:tc>
                <a:tc>
                  <a:txBody>
                    <a:bodyPr/>
                    <a:lstStyle/>
                    <a:p>
                      <a:pPr algn="ctr"/>
                      <a:r>
                        <a:rPr lang="pt-BR" sz="800"/>
                        <a:t>475</a:t>
                      </a:r>
                      <a:endParaRPr lang="en-US" sz="800" dirty="0"/>
                    </a:p>
                  </a:txBody>
                  <a:tcPr/>
                </a:tc>
                <a:tc>
                  <a:txBody>
                    <a:bodyPr/>
                    <a:lstStyle/>
                    <a:p>
                      <a:pPr algn="ctr"/>
                      <a:r>
                        <a:rPr lang="pt-BR" sz="800" dirty="0"/>
                        <a:t>481</a:t>
                      </a:r>
                      <a:endParaRPr lang="en-US" sz="800" dirty="0"/>
                    </a:p>
                  </a:txBody>
                  <a:tcPr/>
                </a:tc>
                <a:tc>
                  <a:txBody>
                    <a:bodyPr/>
                    <a:lstStyle/>
                    <a:p>
                      <a:pPr algn="ctr"/>
                      <a:r>
                        <a:rPr lang="pt-BR" sz="800" dirty="0"/>
                        <a:t>807</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188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676</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475</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603</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482</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807</a:t>
                      </a:r>
                      <a:endParaRPr lang="en-US" sz="800" dirty="0"/>
                    </a:p>
                  </a:txBody>
                  <a:tcPr/>
                </a:tc>
                <a:tc>
                  <a:txBody>
                    <a:bodyPr/>
                    <a:lstStyle/>
                    <a:p>
                      <a:pPr algn="ctr"/>
                      <a:r>
                        <a:rPr lang="pt-BR" sz="800" dirty="0"/>
                        <a:t>676</a:t>
                      </a:r>
                      <a:endParaRPr lang="en-US" sz="800" dirty="0"/>
                    </a:p>
                  </a:txBody>
                  <a:tcPr/>
                </a:tc>
                <a:tc>
                  <a:txBody>
                    <a:bodyPr/>
                    <a:lstStyle/>
                    <a:p>
                      <a:pPr algn="ctr"/>
                      <a:r>
                        <a:rPr lang="pt-BR" sz="800" dirty="0"/>
                        <a:t>603</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0" name="Tabela 9">
            <a:extLst>
              <a:ext uri="{FF2B5EF4-FFF2-40B4-BE49-F238E27FC236}">
                <a16:creationId xmlns:a16="http://schemas.microsoft.com/office/drawing/2014/main" id="{F9D0B393-6FCF-4DE6-9620-2B126FF53108}"/>
              </a:ext>
            </a:extLst>
          </p:cNvPr>
          <p:cNvGraphicFramePr>
            <a:graphicFrameLocks noGrp="1"/>
          </p:cNvGraphicFramePr>
          <p:nvPr>
            <p:extLst>
              <p:ext uri="{D42A27DB-BD31-4B8C-83A1-F6EECF244321}">
                <p14:modId xmlns:p14="http://schemas.microsoft.com/office/powerpoint/2010/main" val="1221885050"/>
              </p:ext>
            </p:extLst>
          </p:nvPr>
        </p:nvGraphicFramePr>
        <p:xfrm>
          <a:off x="1403648" y="4005064"/>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Magnetic</a:t>
                      </a:r>
                      <a:r>
                        <a:rPr lang="pt-BR" sz="800" dirty="0"/>
                        <a:t> Courses  (</a:t>
                      </a:r>
                      <a:r>
                        <a:rPr lang="pt-BR" sz="800" dirty="0" err="1"/>
                        <a:t>True</a:t>
                      </a:r>
                      <a:r>
                        <a:rPr lang="pt-BR" sz="800" dirty="0"/>
                        <a:t> </a:t>
                      </a:r>
                      <a:r>
                        <a:rPr lang="pt-BR" sz="800" dirty="0" err="1"/>
                        <a:t>heading</a:t>
                      </a:r>
                      <a:r>
                        <a:rPr lang="pt-BR" sz="800" dirty="0"/>
                        <a:t> + </a:t>
                      </a:r>
                      <a:r>
                        <a:rPr lang="pt-BR" sz="800" dirty="0" err="1"/>
                        <a:t>Magnetic</a:t>
                      </a:r>
                      <a:r>
                        <a:rPr lang="pt-BR" sz="800" dirty="0"/>
                        <a:t> </a:t>
                      </a:r>
                      <a:r>
                        <a:rPr lang="pt-BR" sz="800" dirty="0" err="1"/>
                        <a:t>declination</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dirty="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099</a:t>
                      </a:r>
                      <a:endParaRPr lang="en-US" sz="800" dirty="0"/>
                    </a:p>
                  </a:txBody>
                  <a:tcPr/>
                </a:tc>
                <a:tc>
                  <a:txBody>
                    <a:bodyPr/>
                    <a:lstStyle/>
                    <a:p>
                      <a:pPr algn="ctr"/>
                      <a:r>
                        <a:rPr lang="pt-BR" sz="800" dirty="0"/>
                        <a:t>009</a:t>
                      </a:r>
                      <a:endParaRPr lang="en-US" sz="800" dirty="0"/>
                    </a:p>
                  </a:txBody>
                  <a:tcPr/>
                </a:tc>
                <a:tc>
                  <a:txBody>
                    <a:bodyPr/>
                    <a:lstStyle/>
                    <a:p>
                      <a:pPr algn="ctr"/>
                      <a:r>
                        <a:rPr lang="pt-BR" sz="800" dirty="0"/>
                        <a:t>229</a:t>
                      </a:r>
                      <a:endParaRPr lang="en-US" sz="800" dirty="0"/>
                    </a:p>
                  </a:txBody>
                  <a:tcPr/>
                </a:tc>
                <a:tc>
                  <a:txBody>
                    <a:bodyPr/>
                    <a:lstStyle/>
                    <a:p>
                      <a:pPr algn="ctr"/>
                      <a:r>
                        <a:rPr lang="pt-BR" sz="800" dirty="0"/>
                        <a:t>059</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278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347</a:t>
                      </a:r>
                      <a:endParaRPr lang="en-US" sz="800" dirty="0"/>
                    </a:p>
                  </a:txBody>
                  <a:tcPr/>
                </a:tc>
                <a:tc>
                  <a:txBody>
                    <a:bodyPr/>
                    <a:lstStyle/>
                    <a:p>
                      <a:pPr algn="ctr"/>
                      <a:r>
                        <a:rPr lang="pt-BR" sz="800" dirty="0"/>
                        <a:t>240</a:t>
                      </a:r>
                      <a:endParaRPr lang="en-US" sz="800" dirty="0"/>
                    </a:p>
                  </a:txBody>
                  <a:tcPr/>
                </a:tc>
                <a:tc>
                  <a:txBody>
                    <a:bodyPr/>
                    <a:lstStyle/>
                    <a:p>
                      <a:pPr algn="ctr"/>
                      <a:r>
                        <a:rPr lang="pt-BR" sz="800" dirty="0"/>
                        <a:t>048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189</a:t>
                      </a:r>
                      <a:endParaRPr lang="en-US" sz="800" dirty="0"/>
                    </a:p>
                  </a:txBody>
                  <a:tcPr/>
                </a:tc>
                <a:tc>
                  <a:txBody>
                    <a:bodyPr/>
                    <a:lstStyle/>
                    <a:p>
                      <a:pPr algn="ctr"/>
                      <a:r>
                        <a:rPr lang="pt-BR" sz="800" dirty="0"/>
                        <a:t>168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095</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051</a:t>
                      </a:r>
                      <a:endParaRPr lang="en-US" sz="800" dirty="0"/>
                    </a:p>
                  </a:txBody>
                  <a:tcPr/>
                </a:tc>
                <a:tc>
                  <a:txBody>
                    <a:bodyPr/>
                    <a:lstStyle/>
                    <a:p>
                      <a:pPr algn="ctr"/>
                      <a:r>
                        <a:rPr lang="pt-BR" sz="800" dirty="0"/>
                        <a:t>064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236</a:t>
                      </a:r>
                      <a:endParaRPr lang="en-US" sz="800" dirty="0"/>
                    </a:p>
                  </a:txBody>
                  <a:tcPr/>
                </a:tc>
                <a:tc>
                  <a:txBody>
                    <a:bodyPr/>
                    <a:lstStyle/>
                    <a:p>
                      <a:pPr algn="ctr"/>
                      <a:r>
                        <a:rPr lang="pt-BR" sz="800" dirty="0"/>
                        <a:t>226</a:t>
                      </a:r>
                      <a:endParaRPr lang="en-US" sz="800" dirty="0"/>
                    </a:p>
                  </a:txBody>
                  <a:tcPr/>
                </a:tc>
                <a:tc>
                  <a:txBody>
                    <a:bodyPr/>
                    <a:lstStyle/>
                    <a:p>
                      <a:pPr algn="ctr"/>
                      <a:r>
                        <a:rPr lang="pt-BR" sz="800" dirty="0"/>
                        <a:t>272</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1" name="CaixaDeTexto 10">
            <a:extLst>
              <a:ext uri="{FF2B5EF4-FFF2-40B4-BE49-F238E27FC236}">
                <a16:creationId xmlns:a16="http://schemas.microsoft.com/office/drawing/2014/main" id="{41A8C226-97D5-4520-8283-FD144C84281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11">
            <a:extLst>
              <a:ext uri="{FF2B5EF4-FFF2-40B4-BE49-F238E27FC236}">
                <a16:creationId xmlns:a16="http://schemas.microsoft.com/office/drawing/2014/main" id="{EF513720-C243-4027-9C6D-98E15B63E015}"/>
              </a:ext>
            </a:extLst>
          </p:cNvPr>
          <p:cNvSpPr/>
          <p:nvPr/>
        </p:nvSpPr>
        <p:spPr>
          <a:xfrm>
            <a:off x="786793" y="743518"/>
            <a:ext cx="8271489"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Distances dij (used in the network optimization module) and true headings Θij (used in the mission analysis module) between city pairs are determined via haversine formula for loxodromic routes [60], according to: </a:t>
            </a:r>
          </a:p>
        </p:txBody>
      </p:sp>
      <p:pic>
        <p:nvPicPr>
          <p:cNvPr id="2" name="Imagem 1">
            <a:extLst>
              <a:ext uri="{FF2B5EF4-FFF2-40B4-BE49-F238E27FC236}">
                <a16:creationId xmlns:a16="http://schemas.microsoft.com/office/drawing/2014/main" id="{C33DB4C3-581D-4956-8FF8-497A15EF99FF}"/>
              </a:ext>
            </a:extLst>
          </p:cNvPr>
          <p:cNvPicPr>
            <a:picLocks noChangeAspect="1"/>
          </p:cNvPicPr>
          <p:nvPr/>
        </p:nvPicPr>
        <p:blipFill>
          <a:blip r:embed="rId2"/>
          <a:stretch>
            <a:fillRect/>
          </a:stretch>
        </p:blipFill>
        <p:spPr>
          <a:xfrm>
            <a:off x="1629368" y="1778735"/>
            <a:ext cx="6557908" cy="1784123"/>
          </a:xfrm>
          <a:prstGeom prst="rect">
            <a:avLst/>
          </a:prstGeom>
        </p:spPr>
      </p:pic>
    </p:spTree>
    <p:extLst>
      <p:ext uri="{BB962C8B-B14F-4D97-AF65-F5344CB8AC3E}">
        <p14:creationId xmlns:p14="http://schemas.microsoft.com/office/powerpoint/2010/main" val="72982454"/>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91</a:t>
            </a:fld>
            <a:endParaRPr kumimoji="0" lang="en-US" dirty="0"/>
          </a:p>
        </p:txBody>
      </p:sp>
      <p:pic>
        <p:nvPicPr>
          <p:cNvPr id="8" name="Imagem 7">
            <a:extLst>
              <a:ext uri="{FF2B5EF4-FFF2-40B4-BE49-F238E27FC236}">
                <a16:creationId xmlns:a16="http://schemas.microsoft.com/office/drawing/2014/main" id="{B4DEC9DC-6B2B-4B14-B98C-59580E0E59D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10708" y="1783441"/>
            <a:ext cx="3331096" cy="4082366"/>
          </a:xfrm>
          <a:prstGeom prst="rect">
            <a:avLst/>
          </a:prstGeom>
        </p:spPr>
      </p:pic>
      <p:graphicFrame>
        <p:nvGraphicFramePr>
          <p:cNvPr id="11" name="Tabela 10">
            <a:extLst>
              <a:ext uri="{FF2B5EF4-FFF2-40B4-BE49-F238E27FC236}">
                <a16:creationId xmlns:a16="http://schemas.microsoft.com/office/drawing/2014/main" id="{C3EA63FD-008F-4573-9279-78267AB521E8}"/>
              </a:ext>
            </a:extLst>
          </p:cNvPr>
          <p:cNvGraphicFramePr>
            <a:graphicFrameLocks noGrp="1"/>
          </p:cNvGraphicFramePr>
          <p:nvPr>
            <p:extLst>
              <p:ext uri="{D42A27DB-BD31-4B8C-83A1-F6EECF244321}">
                <p14:modId xmlns:p14="http://schemas.microsoft.com/office/powerpoint/2010/main" val="3353200211"/>
              </p:ext>
            </p:extLst>
          </p:nvPr>
        </p:nvGraphicFramePr>
        <p:xfrm>
          <a:off x="1158240" y="1784728"/>
          <a:ext cx="3413760" cy="1643528"/>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0">
                <a:tc gridSpan="6">
                  <a:txBody>
                    <a:bodyPr/>
                    <a:lstStyle/>
                    <a:p>
                      <a:pPr algn="ctr"/>
                      <a:r>
                        <a:rPr lang="pt-BR" sz="800" dirty="0" err="1"/>
                        <a:t>Potential</a:t>
                      </a:r>
                      <a:r>
                        <a:rPr lang="pt-BR" sz="800" baseline="0" dirty="0"/>
                        <a:t> </a:t>
                      </a:r>
                      <a:r>
                        <a:rPr lang="pt-BR" sz="800" baseline="0" dirty="0" err="1"/>
                        <a:t>Demand</a:t>
                      </a:r>
                      <a:r>
                        <a:rPr lang="pt-BR" sz="800" baseline="0" dirty="0"/>
                        <a:t> </a:t>
                      </a:r>
                      <a:r>
                        <a:rPr lang="pt-BR" sz="800" dirty="0"/>
                        <a:t>(PAX Per </a:t>
                      </a:r>
                      <a:r>
                        <a:rPr lang="pt-BR" sz="800" dirty="0" err="1"/>
                        <a:t>day</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200</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500</a:t>
                      </a:r>
                      <a:endParaRPr lang="en-US" sz="800" dirty="0"/>
                    </a:p>
                  </a:txBody>
                  <a:tcPr/>
                </a:tc>
                <a:tc>
                  <a:txBody>
                    <a:bodyPr/>
                    <a:lstStyle/>
                    <a:p>
                      <a:pPr algn="ctr"/>
                      <a:r>
                        <a:rPr lang="pt-BR" sz="800" dirty="0"/>
                        <a:t>300</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150</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2" name="Tabela 11">
            <a:extLst>
              <a:ext uri="{FF2B5EF4-FFF2-40B4-BE49-F238E27FC236}">
                <a16:creationId xmlns:a16="http://schemas.microsoft.com/office/drawing/2014/main" id="{CE5623B8-4989-4545-A89E-FAEC8F2A984F}"/>
              </a:ext>
            </a:extLst>
          </p:cNvPr>
          <p:cNvGraphicFramePr>
            <a:graphicFrameLocks noGrp="1"/>
          </p:cNvGraphicFramePr>
          <p:nvPr>
            <p:extLst>
              <p:ext uri="{D42A27DB-BD31-4B8C-83A1-F6EECF244321}">
                <p14:modId xmlns:p14="http://schemas.microsoft.com/office/powerpoint/2010/main" val="94594012"/>
              </p:ext>
            </p:extLst>
          </p:nvPr>
        </p:nvGraphicFramePr>
        <p:xfrm>
          <a:off x="1158240" y="3733629"/>
          <a:ext cx="3413760" cy="1714217"/>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13360">
                <a:tc gridSpan="6">
                  <a:txBody>
                    <a:bodyPr/>
                    <a:lstStyle/>
                    <a:p>
                      <a:pPr algn="ctr"/>
                      <a:r>
                        <a:rPr lang="pt-BR" sz="800" dirty="0" err="1"/>
                        <a:t>Load</a:t>
                      </a:r>
                      <a:r>
                        <a:rPr lang="pt-BR" sz="800" dirty="0"/>
                        <a:t> </a:t>
                      </a:r>
                      <a:r>
                        <a:rPr lang="pt-BR" sz="800" dirty="0" err="1"/>
                        <a:t>Factor</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0.84</a:t>
                      </a:r>
                      <a:endParaRPr lang="en-US" sz="800" dirty="0"/>
                    </a:p>
                  </a:txBody>
                  <a:tcPr/>
                </a:tc>
                <a:tc>
                  <a:txBody>
                    <a:bodyPr/>
                    <a:lstStyle/>
                    <a:p>
                      <a:pPr algn="ctr"/>
                      <a:r>
                        <a:rPr lang="pt-BR" sz="800" dirty="0"/>
                        <a:t>0.85</a:t>
                      </a:r>
                      <a:endParaRPr lang="en-US" sz="800" dirty="0"/>
                    </a:p>
                  </a:txBody>
                  <a:tcPr/>
                </a:tc>
                <a:extLst>
                  <a:ext uri="{0D108BD9-81ED-4DB2-BD59-A6C34878D82A}">
                    <a16:rowId xmlns:a16="http://schemas.microsoft.com/office/drawing/2014/main" val="1248013428"/>
                  </a:ext>
                </a:extLst>
              </a:tr>
              <a:tr h="299516">
                <a:tc>
                  <a:txBody>
                    <a:bodyPr/>
                    <a:lstStyle/>
                    <a:p>
                      <a:pPr algn="ctr"/>
                      <a:r>
                        <a:rPr lang="pt-BR" sz="800" dirty="0"/>
                        <a:t>SBGL</a:t>
                      </a:r>
                      <a:endParaRPr lang="en-US" sz="800" dirty="0"/>
                    </a:p>
                  </a:txBody>
                  <a:tcPr/>
                </a:tc>
                <a:tc>
                  <a:txBody>
                    <a:bodyPr/>
                    <a:lstStyle/>
                    <a:p>
                      <a:pPr algn="ctr"/>
                      <a:r>
                        <a:rPr lang="pt-BR" sz="800" dirty="0"/>
                        <a:t>0.72</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0.79</a:t>
                      </a:r>
                      <a:endParaRPr lang="en-US" sz="800" dirty="0"/>
                    </a:p>
                  </a:txBody>
                  <a:tcPr/>
                </a:tc>
                <a:tc>
                  <a:txBody>
                    <a:bodyPr/>
                    <a:lstStyle/>
                    <a:p>
                      <a:pPr algn="ctr"/>
                      <a:r>
                        <a:rPr lang="pt-BR" sz="800" dirty="0"/>
                        <a:t>0.78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0.83</a:t>
                      </a:r>
                      <a:endParaRPr lang="en-US" sz="800" dirty="0"/>
                    </a:p>
                  </a:txBody>
                  <a:tcPr/>
                </a:tc>
                <a:tc>
                  <a:txBody>
                    <a:bodyPr/>
                    <a:lstStyle/>
                    <a:p>
                      <a:pPr algn="ctr"/>
                      <a:r>
                        <a:rPr lang="pt-BR" sz="800" dirty="0"/>
                        <a:t>0.80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0.71</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0.91</a:t>
                      </a:r>
                      <a:endParaRPr lang="en-US" sz="800" dirty="0"/>
                    </a:p>
                  </a:txBody>
                  <a:tcPr/>
                </a:tc>
                <a:tc>
                  <a:txBody>
                    <a:bodyPr/>
                    <a:lstStyle/>
                    <a:p>
                      <a:pPr algn="ctr"/>
                      <a:r>
                        <a:rPr lang="pt-BR" sz="800" dirty="0"/>
                        <a:t>0.82</a:t>
                      </a:r>
                      <a:endParaRPr lang="en-US" sz="800" dirty="0"/>
                    </a:p>
                  </a:txBody>
                  <a:tcPr/>
                </a:tc>
                <a:tc>
                  <a:txBody>
                    <a:bodyPr/>
                    <a:lstStyle/>
                    <a:p>
                      <a:pPr algn="ctr"/>
                      <a:r>
                        <a:rPr lang="pt-BR" sz="800" dirty="0"/>
                        <a:t>0.75</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3" name="Retângulo 12">
            <a:extLst>
              <a:ext uri="{FF2B5EF4-FFF2-40B4-BE49-F238E27FC236}">
                <a16:creationId xmlns:a16="http://schemas.microsoft.com/office/drawing/2014/main" id="{FF380173-F5F0-4417-8C0B-27FFF6750B41}"/>
              </a:ext>
            </a:extLst>
          </p:cNvPr>
          <p:cNvSpPr/>
          <p:nvPr/>
        </p:nvSpPr>
        <p:spPr>
          <a:xfrm>
            <a:off x="881877" y="885074"/>
            <a:ext cx="5994379" cy="584775"/>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600" dirty="0" err="1"/>
              <a:t>Given</a:t>
            </a:r>
            <a:r>
              <a:rPr lang="pt-BR" sz="1600" dirty="0"/>
              <a:t> </a:t>
            </a:r>
            <a:r>
              <a:rPr lang="pt-BR" sz="1600" dirty="0" err="1"/>
              <a:t>demand</a:t>
            </a:r>
            <a:r>
              <a:rPr lang="pt-BR" sz="1600" dirty="0"/>
              <a:t> (</a:t>
            </a:r>
            <a:r>
              <a:rPr lang="pt-BR" sz="1600" dirty="0" err="1"/>
              <a:t>dummy</a:t>
            </a:r>
            <a:r>
              <a:rPr lang="pt-BR" sz="1600" dirty="0"/>
              <a:t> </a:t>
            </a:r>
            <a:r>
              <a:rPr lang="pt-BR" sz="1600" dirty="0" err="1"/>
              <a:t>values</a:t>
            </a:r>
            <a:r>
              <a:rPr lang="pt-BR" sz="1600" dirty="0"/>
              <a:t>);</a:t>
            </a:r>
          </a:p>
          <a:p>
            <a:pPr marL="285750" indent="-285750">
              <a:buClr>
                <a:schemeClr val="tx2"/>
              </a:buClr>
              <a:buFont typeface="Wingdings" panose="05000000000000000000" pitchFamily="2" charset="2"/>
              <a:buChar char="§"/>
            </a:pPr>
            <a:r>
              <a:rPr lang="pt-BR" sz="1600" dirty="0" err="1"/>
              <a:t>Load</a:t>
            </a:r>
            <a:r>
              <a:rPr lang="pt-BR" sz="1600" dirty="0"/>
              <a:t> </a:t>
            </a:r>
            <a:r>
              <a:rPr lang="pt-BR" sz="1600" dirty="0" err="1"/>
              <a:t>factors</a:t>
            </a:r>
            <a:r>
              <a:rPr lang="pt-BR" sz="1600" dirty="0"/>
              <a:t>  </a:t>
            </a:r>
            <a:r>
              <a:rPr lang="pt-BR" sz="1600" dirty="0" err="1"/>
              <a:t>selected</a:t>
            </a:r>
            <a:r>
              <a:rPr lang="pt-BR" sz="1600" dirty="0"/>
              <a:t> </a:t>
            </a:r>
            <a:r>
              <a:rPr lang="pt-BR" sz="1600" dirty="0" err="1"/>
              <a:t>randomly</a:t>
            </a:r>
            <a:r>
              <a:rPr lang="pt-BR" sz="1600" dirty="0"/>
              <a:t> </a:t>
            </a:r>
            <a:r>
              <a:rPr lang="pt-BR" sz="1600" dirty="0" err="1"/>
              <a:t>between</a:t>
            </a:r>
            <a:r>
              <a:rPr lang="pt-BR" sz="1600" dirty="0"/>
              <a:t> 70% </a:t>
            </a:r>
            <a:r>
              <a:rPr lang="pt-BR" sz="1600" dirty="0" err="1"/>
              <a:t>and</a:t>
            </a:r>
            <a:r>
              <a:rPr lang="pt-BR" sz="1600" dirty="0"/>
              <a:t> 90%.</a:t>
            </a:r>
          </a:p>
        </p:txBody>
      </p:sp>
      <p:sp>
        <p:nvSpPr>
          <p:cNvPr id="10" name="CaixaDeTexto 9">
            <a:extLst>
              <a:ext uri="{FF2B5EF4-FFF2-40B4-BE49-F238E27FC236}">
                <a16:creationId xmlns:a16="http://schemas.microsoft.com/office/drawing/2014/main" id="{651C9681-11E5-4D3F-B886-3A41DEEC9A8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586050213"/>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92</a:t>
            </a:fld>
            <a:endParaRPr kumimoji="0" lang="en-US" dirty="0"/>
          </a:p>
        </p:txBody>
      </p:sp>
      <p:sp>
        <p:nvSpPr>
          <p:cNvPr id="2" name="Retângulo 1">
            <a:extLst>
              <a:ext uri="{FF2B5EF4-FFF2-40B4-BE49-F238E27FC236}">
                <a16:creationId xmlns:a16="http://schemas.microsoft.com/office/drawing/2014/main" id="{7F9376E7-A83A-4B3C-854B-71528BF21113}"/>
              </a:ext>
            </a:extLst>
          </p:cNvPr>
          <p:cNvSpPr/>
          <p:nvPr/>
        </p:nvSpPr>
        <p:spPr>
          <a:xfrm>
            <a:off x="675951" y="1301265"/>
            <a:ext cx="7784482" cy="4062651"/>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dirty="0"/>
              <a:t>NSGA-II algorithm </a:t>
            </a:r>
          </a:p>
          <a:p>
            <a:pPr marL="1200150" lvl="2" indent="-285750" algn="just">
              <a:buClr>
                <a:srgbClr val="002060"/>
              </a:buClr>
              <a:buFont typeface="Wingdings" panose="05000000000000000000" pitchFamily="2" charset="2"/>
              <a:buChar char="Ø"/>
            </a:pPr>
            <a:r>
              <a:rPr lang="en-US" dirty="0"/>
              <a:t>250 individuals (generations) carried out.</a:t>
            </a:r>
          </a:p>
          <a:p>
            <a:pPr marL="1200150" lvl="2" indent="-285750" algn="just">
              <a:buClr>
                <a:srgbClr val="002060"/>
              </a:buClr>
              <a:buFont typeface="Wingdings" panose="05000000000000000000" pitchFamily="2" charset="2"/>
              <a:buChar char="Ø"/>
            </a:pPr>
            <a:r>
              <a:rPr lang="pt-BR" dirty="0" err="1"/>
              <a:t>Selection</a:t>
            </a:r>
            <a:r>
              <a:rPr lang="pt-BR" dirty="0"/>
              <a:t> </a:t>
            </a:r>
            <a:r>
              <a:rPr lang="pt-BR" dirty="0" err="1"/>
              <a:t>probability</a:t>
            </a:r>
            <a:r>
              <a:rPr lang="pt-BR" dirty="0"/>
              <a:t>: 5%</a:t>
            </a:r>
          </a:p>
          <a:p>
            <a:pPr marL="1200150" lvl="2" indent="-285750" algn="just">
              <a:buClr>
                <a:srgbClr val="002060"/>
              </a:buClr>
              <a:buFont typeface="Wingdings" panose="05000000000000000000" pitchFamily="2" charset="2"/>
              <a:buChar char="Ø"/>
            </a:pPr>
            <a:r>
              <a:rPr lang="pt-BR" dirty="0" err="1"/>
              <a:t>Mutation</a:t>
            </a:r>
            <a:r>
              <a:rPr lang="pt-BR" dirty="0"/>
              <a:t> </a:t>
            </a:r>
            <a:r>
              <a:rPr lang="pt-BR" dirty="0" err="1"/>
              <a:t>probability</a:t>
            </a:r>
            <a:r>
              <a:rPr lang="pt-BR" dirty="0"/>
              <a:t>: 1%</a:t>
            </a:r>
          </a:p>
          <a:p>
            <a:pPr marL="1200150" lvl="2" indent="-285750" algn="just">
              <a:buClr>
                <a:srgbClr val="002060"/>
              </a:buClr>
              <a:buFont typeface="Wingdings" panose="05000000000000000000" pitchFamily="2" charset="2"/>
              <a:buChar char="Ø"/>
            </a:pPr>
            <a:r>
              <a:rPr lang="pt-BR" dirty="0"/>
              <a:t>Crossover </a:t>
            </a:r>
            <a:r>
              <a:rPr lang="pt-BR" dirty="0" err="1"/>
              <a:t>Probability</a:t>
            </a:r>
            <a:r>
              <a:rPr lang="pt-BR" dirty="0"/>
              <a:t>: 50%</a:t>
            </a:r>
          </a:p>
          <a:p>
            <a:pPr marL="742950" lvl="1" indent="-285750" algn="just">
              <a:buClr>
                <a:srgbClr val="002060"/>
              </a:buClr>
              <a:buFont typeface="Wingdings" panose="05000000000000000000" pitchFamily="2" charset="2"/>
              <a:buChar char="Ø"/>
            </a:pPr>
            <a:endParaRPr lang="en-US" dirty="0"/>
          </a:p>
          <a:p>
            <a:pPr marL="742950" lvl="1" indent="-285750" algn="just">
              <a:buClr>
                <a:srgbClr val="002060"/>
              </a:buClr>
              <a:buFont typeface="Wingdings" panose="05000000000000000000" pitchFamily="2" charset="2"/>
              <a:buChar char="§"/>
            </a:pPr>
            <a:r>
              <a:rPr lang="en-US" dirty="0"/>
              <a:t>Design of Experiment (DOE) </a:t>
            </a:r>
          </a:p>
          <a:p>
            <a:pPr marL="1200150" lvl="2" indent="-285750" algn="just">
              <a:buClr>
                <a:srgbClr val="002060"/>
              </a:buClr>
              <a:buFont typeface="Wingdings" panose="05000000000000000000" pitchFamily="2" charset="2"/>
              <a:buChar char="Ø"/>
            </a:pPr>
            <a:r>
              <a:rPr lang="en-US" dirty="0"/>
              <a:t>Uniform Latin Hypercube (ULH) used as starting point for the GA optimization;</a:t>
            </a:r>
          </a:p>
          <a:p>
            <a:pPr lvl="2" algn="just">
              <a:buClr>
                <a:srgbClr val="002060"/>
              </a:buClr>
            </a:pPr>
            <a:r>
              <a:rPr lang="en-US" sz="1200" i="1" dirty="0"/>
              <a:t>McKay, M. D., Beckman, R. J., &amp; Conover, W. J. (2000). A comparison of three methods for selecting values of input variables in the analysis of output from a computer code. Technometrics, 42(1), 55-61.</a:t>
            </a:r>
            <a:endParaRPr lang="pt-BR" sz="1200" i="1" dirty="0"/>
          </a:p>
          <a:p>
            <a:pPr lvl="2" algn="just">
              <a:buClr>
                <a:srgbClr val="002060"/>
              </a:buClr>
            </a:pPr>
            <a:endParaRPr lang="en-US" dirty="0"/>
          </a:p>
          <a:p>
            <a:pPr marL="1200150" lvl="2" indent="-285750" algn="just">
              <a:buClr>
                <a:srgbClr val="002060"/>
              </a:buClr>
              <a:buFont typeface="Wingdings" panose="05000000000000000000" pitchFamily="2" charset="2"/>
              <a:buChar char="Ø"/>
            </a:pPr>
            <a:r>
              <a:rPr lang="en-US" dirty="0"/>
              <a:t>30 designs created to support the first generation of airplanes;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endParaRPr lang="en-US" dirty="0"/>
          </a:p>
        </p:txBody>
      </p:sp>
      <p:sp>
        <p:nvSpPr>
          <p:cNvPr id="7" name="CaixaDeTexto 6">
            <a:extLst>
              <a:ext uri="{FF2B5EF4-FFF2-40B4-BE49-F238E27FC236}">
                <a16:creationId xmlns:a16="http://schemas.microsoft.com/office/drawing/2014/main" id="{27DACC18-A8D7-4A74-88E5-6E22874F226B}"/>
              </a:ext>
            </a:extLst>
          </p:cNvPr>
          <p:cNvSpPr txBox="1"/>
          <p:nvPr/>
        </p:nvSpPr>
        <p:spPr>
          <a:xfrm>
            <a:off x="675950" y="764704"/>
            <a:ext cx="4688138" cy="400110"/>
          </a:xfrm>
          <a:prstGeom prst="rect">
            <a:avLst/>
          </a:prstGeom>
          <a:noFill/>
        </p:spPr>
        <p:txBody>
          <a:bodyPr wrap="square" rtlCol="0">
            <a:spAutoFit/>
          </a:bodyPr>
          <a:lstStyle/>
          <a:p>
            <a:r>
              <a:rPr lang="pt-BR" sz="2000" dirty="0" err="1"/>
              <a:t>Optimization</a:t>
            </a:r>
            <a:r>
              <a:rPr lang="pt-BR" sz="2000" dirty="0"/>
              <a:t> </a:t>
            </a:r>
            <a:r>
              <a:rPr lang="pt-BR" sz="2000" dirty="0" err="1"/>
              <a:t>Features</a:t>
            </a:r>
            <a:endParaRPr lang="pt-BR" sz="2000" dirty="0"/>
          </a:p>
        </p:txBody>
      </p:sp>
      <p:sp>
        <p:nvSpPr>
          <p:cNvPr id="8" name="CaixaDeTexto 7">
            <a:extLst>
              <a:ext uri="{FF2B5EF4-FFF2-40B4-BE49-F238E27FC236}">
                <a16:creationId xmlns:a16="http://schemas.microsoft.com/office/drawing/2014/main" id="{7AF879FC-1BE5-4EAD-96AE-2B45F70655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2833689522"/>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a:extLst>
              <a:ext uri="{FF2B5EF4-FFF2-40B4-BE49-F238E27FC236}">
                <a16:creationId xmlns:a16="http://schemas.microsoft.com/office/drawing/2014/main" id="{3EFA5030-6355-4A92-8F2B-B97C70BBA8E1}"/>
              </a:ext>
            </a:extLst>
          </p:cNvPr>
          <p:cNvPicPr>
            <a:picLocks noChangeAspect="1"/>
          </p:cNvPicPr>
          <p:nvPr/>
        </p:nvPicPr>
        <p:blipFill>
          <a:blip r:embed="rId2"/>
          <a:stretch>
            <a:fillRect/>
          </a:stretch>
        </p:blipFill>
        <p:spPr>
          <a:xfrm>
            <a:off x="614362" y="1754520"/>
            <a:ext cx="7915275" cy="4391025"/>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93</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93</a:t>
            </a:fld>
            <a:endParaRPr lang="en-US" dirty="0"/>
          </a:p>
        </p:txBody>
      </p:sp>
      <p:sp>
        <p:nvSpPr>
          <p:cNvPr id="12" name="CaixaDeTexto 11">
            <a:extLst>
              <a:ext uri="{FF2B5EF4-FFF2-40B4-BE49-F238E27FC236}">
                <a16:creationId xmlns:a16="http://schemas.microsoft.com/office/drawing/2014/main" id="{8AEABDC0-0D71-48F1-B1D7-B2725B53DFF3}"/>
              </a:ext>
            </a:extLst>
          </p:cNvPr>
          <p:cNvSpPr txBox="1"/>
          <p:nvPr/>
        </p:nvSpPr>
        <p:spPr>
          <a:xfrm rot="16200000">
            <a:off x="-534354" y="3604170"/>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sp>
        <p:nvSpPr>
          <p:cNvPr id="13" name="CaixaDeTexto 12">
            <a:extLst>
              <a:ext uri="{FF2B5EF4-FFF2-40B4-BE49-F238E27FC236}">
                <a16:creationId xmlns:a16="http://schemas.microsoft.com/office/drawing/2014/main" id="{D71E5C5F-48FE-4A5A-B474-2C14A5C19140}"/>
              </a:ext>
            </a:extLst>
          </p:cNvPr>
          <p:cNvSpPr txBox="1"/>
          <p:nvPr/>
        </p:nvSpPr>
        <p:spPr>
          <a:xfrm>
            <a:off x="3779912" y="587537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11" name="CaixaDeTexto 10">
            <a:extLst>
              <a:ext uri="{FF2B5EF4-FFF2-40B4-BE49-F238E27FC236}">
                <a16:creationId xmlns:a16="http://schemas.microsoft.com/office/drawing/2014/main" id="{5FDFB294-8FFD-4F04-9BC5-E3A2E5AD5067}"/>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4" name="CaixaDeTexto 13">
            <a:extLst>
              <a:ext uri="{FF2B5EF4-FFF2-40B4-BE49-F238E27FC236}">
                <a16:creationId xmlns:a16="http://schemas.microsoft.com/office/drawing/2014/main" id="{B03BD27C-7D62-4893-B473-502DC08EF24D}"/>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
        <p:nvSpPr>
          <p:cNvPr id="2" name="Seta: para Baixo 1">
            <a:extLst>
              <a:ext uri="{FF2B5EF4-FFF2-40B4-BE49-F238E27FC236}">
                <a16:creationId xmlns:a16="http://schemas.microsoft.com/office/drawing/2014/main" id="{2D537615-5174-4A0D-B1F3-78CFF8A94B41}"/>
              </a:ext>
            </a:extLst>
          </p:cNvPr>
          <p:cNvSpPr/>
          <p:nvPr/>
        </p:nvSpPr>
        <p:spPr>
          <a:xfrm flipV="1">
            <a:off x="1555688" y="5442149"/>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Baixo 15">
            <a:extLst>
              <a:ext uri="{FF2B5EF4-FFF2-40B4-BE49-F238E27FC236}">
                <a16:creationId xmlns:a16="http://schemas.microsoft.com/office/drawing/2014/main" id="{E22C7FD7-9733-43AD-A125-156C33CEE901}"/>
              </a:ext>
            </a:extLst>
          </p:cNvPr>
          <p:cNvSpPr/>
          <p:nvPr/>
        </p:nvSpPr>
        <p:spPr>
          <a:xfrm>
            <a:off x="7391344" y="1930198"/>
            <a:ext cx="277000" cy="461132"/>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C502F86C-D9BE-496C-83F4-16992FCCD2E7}"/>
              </a:ext>
            </a:extLst>
          </p:cNvPr>
          <p:cNvSpPr txBox="1"/>
          <p:nvPr/>
        </p:nvSpPr>
        <p:spPr>
          <a:xfrm>
            <a:off x="1605439" y="5850305"/>
            <a:ext cx="1224136" cy="369332"/>
          </a:xfrm>
          <a:prstGeom prst="rect">
            <a:avLst/>
          </a:prstGeom>
          <a:noFill/>
        </p:spPr>
        <p:txBody>
          <a:bodyPr wrap="square" rtlCol="0">
            <a:spAutoFit/>
          </a:bodyPr>
          <a:lstStyle/>
          <a:p>
            <a:r>
              <a:rPr lang="en-US" dirty="0"/>
              <a:t>Min NDOC</a:t>
            </a:r>
          </a:p>
        </p:txBody>
      </p:sp>
      <p:sp>
        <p:nvSpPr>
          <p:cNvPr id="17" name="CaixaDeTexto 16">
            <a:extLst>
              <a:ext uri="{FF2B5EF4-FFF2-40B4-BE49-F238E27FC236}">
                <a16:creationId xmlns:a16="http://schemas.microsoft.com/office/drawing/2014/main" id="{5772B0A1-7295-40A4-97FA-0CE0BD541EC4}"/>
              </a:ext>
            </a:extLst>
          </p:cNvPr>
          <p:cNvSpPr txBox="1"/>
          <p:nvPr/>
        </p:nvSpPr>
        <p:spPr>
          <a:xfrm>
            <a:off x="6536325" y="1893076"/>
            <a:ext cx="1224136" cy="369332"/>
          </a:xfrm>
          <a:prstGeom prst="rect">
            <a:avLst/>
          </a:prstGeom>
          <a:noFill/>
        </p:spPr>
        <p:txBody>
          <a:bodyPr wrap="square" rtlCol="0">
            <a:spAutoFit/>
          </a:bodyPr>
          <a:lstStyle/>
          <a:p>
            <a:r>
              <a:rPr lang="en-US" dirty="0"/>
              <a:t>Max NP</a:t>
            </a:r>
          </a:p>
        </p:txBody>
      </p:sp>
      <p:sp>
        <p:nvSpPr>
          <p:cNvPr id="5" name="Retângulo 4">
            <a:extLst>
              <a:ext uri="{FF2B5EF4-FFF2-40B4-BE49-F238E27FC236}">
                <a16:creationId xmlns:a16="http://schemas.microsoft.com/office/drawing/2014/main" id="{9B5C1D1F-8B10-434C-8FE5-CB20A8D01609}"/>
              </a:ext>
            </a:extLst>
          </p:cNvPr>
          <p:cNvSpPr/>
          <p:nvPr/>
        </p:nvSpPr>
        <p:spPr>
          <a:xfrm>
            <a:off x="125091" y="1102121"/>
            <a:ext cx="8407349" cy="584775"/>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a:t>
            </a:r>
          </a:p>
        </p:txBody>
      </p:sp>
    </p:spTree>
    <p:extLst>
      <p:ext uri="{BB962C8B-B14F-4D97-AF65-F5344CB8AC3E}">
        <p14:creationId xmlns:p14="http://schemas.microsoft.com/office/powerpoint/2010/main" val="887217729"/>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94</a:t>
            </a:fld>
            <a:endParaRPr kumimoji="0" lang="en-US" dirty="0"/>
          </a:p>
        </p:txBody>
      </p:sp>
      <p:grpSp>
        <p:nvGrpSpPr>
          <p:cNvPr id="4" name="Agrupar 3">
            <a:extLst>
              <a:ext uri="{FF2B5EF4-FFF2-40B4-BE49-F238E27FC236}">
                <a16:creationId xmlns:a16="http://schemas.microsoft.com/office/drawing/2014/main" id="{7BF402C0-6E6F-449A-84E1-B21A309F941C}"/>
              </a:ext>
            </a:extLst>
          </p:cNvPr>
          <p:cNvGrpSpPr/>
          <p:nvPr/>
        </p:nvGrpSpPr>
        <p:grpSpPr>
          <a:xfrm>
            <a:off x="539552" y="1700808"/>
            <a:ext cx="6581194" cy="4230297"/>
            <a:chOff x="1403648" y="1628800"/>
            <a:chExt cx="6867507" cy="4230297"/>
          </a:xfrm>
        </p:grpSpPr>
        <p:pic>
          <p:nvPicPr>
            <p:cNvPr id="5" name="Imagem 4">
              <a:extLst>
                <a:ext uri="{FF2B5EF4-FFF2-40B4-BE49-F238E27FC236}">
                  <a16:creationId xmlns:a16="http://schemas.microsoft.com/office/drawing/2014/main" id="{B08A1451-3AD6-4DF2-BCFE-AF0A0DE30ED1}"/>
                </a:ext>
              </a:extLst>
            </p:cNvPr>
            <p:cNvPicPr>
              <a:picLocks noChangeAspect="1"/>
            </p:cNvPicPr>
            <p:nvPr/>
          </p:nvPicPr>
          <p:blipFill>
            <a:blip r:embed="rId2"/>
            <a:stretch>
              <a:fillRect/>
            </a:stretch>
          </p:blipFill>
          <p:spPr>
            <a:xfrm>
              <a:off x="1403648" y="1628800"/>
              <a:ext cx="6867507" cy="4230297"/>
            </a:xfrm>
            <a:prstGeom prst="rect">
              <a:avLst/>
            </a:prstGeom>
          </p:spPr>
        </p:pic>
        <p:sp>
          <p:nvSpPr>
            <p:cNvPr id="2" name="CaixaDeTexto 1">
              <a:extLst>
                <a:ext uri="{FF2B5EF4-FFF2-40B4-BE49-F238E27FC236}">
                  <a16:creationId xmlns:a16="http://schemas.microsoft.com/office/drawing/2014/main" id="{763794F4-FED7-4CA1-8B6A-6733C633A127}"/>
                </a:ext>
              </a:extLst>
            </p:cNvPr>
            <p:cNvSpPr txBox="1"/>
            <p:nvPr/>
          </p:nvSpPr>
          <p:spPr>
            <a:xfrm>
              <a:off x="6444208" y="1644824"/>
              <a:ext cx="883012" cy="215444"/>
            </a:xfrm>
            <a:prstGeom prst="rect">
              <a:avLst/>
            </a:prstGeom>
            <a:solidFill>
              <a:schemeClr val="accent5">
                <a:lumMod val="20000"/>
                <a:lumOff val="80000"/>
              </a:schemeClr>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Network Profit</a:t>
              </a:r>
            </a:p>
          </p:txBody>
        </p:sp>
      </p:grpSp>
      <p:sp>
        <p:nvSpPr>
          <p:cNvPr id="11" name="CaixaDeTexto 10">
            <a:extLst>
              <a:ext uri="{FF2B5EF4-FFF2-40B4-BE49-F238E27FC236}">
                <a16:creationId xmlns:a16="http://schemas.microsoft.com/office/drawing/2014/main" id="{31117ABE-6643-4373-B7E6-CCC38704639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Cantos Arredondados 11">
            <a:extLst>
              <a:ext uri="{FF2B5EF4-FFF2-40B4-BE49-F238E27FC236}">
                <a16:creationId xmlns:a16="http://schemas.microsoft.com/office/drawing/2014/main" id="{A3586ECE-DCD0-4D51-9806-B7EC4F2B2C8B}"/>
              </a:ext>
            </a:extLst>
          </p:cNvPr>
          <p:cNvSpPr/>
          <p:nvPr/>
        </p:nvSpPr>
        <p:spPr>
          <a:xfrm>
            <a:off x="675950" y="2564904"/>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Cantos Arredondados 12">
            <a:extLst>
              <a:ext uri="{FF2B5EF4-FFF2-40B4-BE49-F238E27FC236}">
                <a16:creationId xmlns:a16="http://schemas.microsoft.com/office/drawing/2014/main" id="{5E3676F6-26F7-4610-B9BB-10E7BC676786}"/>
              </a:ext>
            </a:extLst>
          </p:cNvPr>
          <p:cNvSpPr/>
          <p:nvPr/>
        </p:nvSpPr>
        <p:spPr>
          <a:xfrm>
            <a:off x="641040" y="3613860"/>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F6558253-817E-4504-988B-46ABA053F65C}"/>
              </a:ext>
            </a:extLst>
          </p:cNvPr>
          <p:cNvSpPr txBox="1"/>
          <p:nvPr/>
        </p:nvSpPr>
        <p:spPr>
          <a:xfrm>
            <a:off x="6755837" y="2035441"/>
            <a:ext cx="1224136" cy="369332"/>
          </a:xfrm>
          <a:prstGeom prst="rect">
            <a:avLst/>
          </a:prstGeom>
          <a:noFill/>
        </p:spPr>
        <p:txBody>
          <a:bodyPr wrap="square" rtlCol="0">
            <a:spAutoFit/>
          </a:bodyPr>
          <a:lstStyle/>
          <a:p>
            <a:r>
              <a:rPr lang="en-US" dirty="0"/>
              <a:t>Min NDOC</a:t>
            </a:r>
          </a:p>
        </p:txBody>
      </p:sp>
      <p:sp>
        <p:nvSpPr>
          <p:cNvPr id="15" name="CaixaDeTexto 14">
            <a:extLst>
              <a:ext uri="{FF2B5EF4-FFF2-40B4-BE49-F238E27FC236}">
                <a16:creationId xmlns:a16="http://schemas.microsoft.com/office/drawing/2014/main" id="{F2FB00C9-D95D-4609-A0DF-7C72AFB770EA}"/>
              </a:ext>
            </a:extLst>
          </p:cNvPr>
          <p:cNvSpPr txBox="1"/>
          <p:nvPr/>
        </p:nvSpPr>
        <p:spPr>
          <a:xfrm>
            <a:off x="6824420" y="3502286"/>
            <a:ext cx="1224136" cy="369332"/>
          </a:xfrm>
          <a:prstGeom prst="rect">
            <a:avLst/>
          </a:prstGeom>
          <a:noFill/>
        </p:spPr>
        <p:txBody>
          <a:bodyPr wrap="square" rtlCol="0">
            <a:spAutoFit/>
          </a:bodyPr>
          <a:lstStyle/>
          <a:p>
            <a:r>
              <a:rPr lang="en-US" dirty="0"/>
              <a:t>Max NP</a:t>
            </a:r>
          </a:p>
        </p:txBody>
      </p:sp>
      <p:sp>
        <p:nvSpPr>
          <p:cNvPr id="16" name="Retângulo 15">
            <a:extLst>
              <a:ext uri="{FF2B5EF4-FFF2-40B4-BE49-F238E27FC236}">
                <a16:creationId xmlns:a16="http://schemas.microsoft.com/office/drawing/2014/main" id="{5A4FEA04-1107-4EBD-B8AF-C3A78039B247}"/>
              </a:ext>
            </a:extLst>
          </p:cNvPr>
          <p:cNvSpPr/>
          <p:nvPr/>
        </p:nvSpPr>
        <p:spPr>
          <a:xfrm>
            <a:off x="6932602" y="2316823"/>
            <a:ext cx="2265716" cy="1169551"/>
          </a:xfrm>
          <a:prstGeom prst="rect">
            <a:avLst/>
          </a:prstGeom>
        </p:spPr>
        <p:txBody>
          <a:bodyPr wrap="square">
            <a:spAutoFit/>
          </a:bodyPr>
          <a:lstStyle/>
          <a:p>
            <a:r>
              <a:rPr lang="en-US" sz="1400" dirty="0"/>
              <a:t>2.5% less than baseline</a:t>
            </a:r>
          </a:p>
          <a:p>
            <a:pPr marL="285750" indent="-285750">
              <a:buFontTx/>
              <a:buChar char="-"/>
            </a:pPr>
            <a:r>
              <a:rPr lang="en-US" sz="1400" dirty="0"/>
              <a:t>Smaller aircraft and larger BPR to minimize fuel consumption</a:t>
            </a:r>
          </a:p>
          <a:p>
            <a:pPr marL="285750" indent="-285750">
              <a:buFontTx/>
              <a:buChar char="-"/>
            </a:pPr>
            <a:endParaRPr lang="en-US" sz="1400" dirty="0"/>
          </a:p>
        </p:txBody>
      </p:sp>
      <p:sp>
        <p:nvSpPr>
          <p:cNvPr id="17" name="Retângulo 16">
            <a:extLst>
              <a:ext uri="{FF2B5EF4-FFF2-40B4-BE49-F238E27FC236}">
                <a16:creationId xmlns:a16="http://schemas.microsoft.com/office/drawing/2014/main" id="{3B143B1F-1D5D-45F8-8B38-93A5E383DBA3}"/>
              </a:ext>
            </a:extLst>
          </p:cNvPr>
          <p:cNvSpPr/>
          <p:nvPr/>
        </p:nvSpPr>
        <p:spPr>
          <a:xfrm>
            <a:off x="6865127" y="3829304"/>
            <a:ext cx="2231909" cy="984885"/>
          </a:xfrm>
          <a:prstGeom prst="rect">
            <a:avLst/>
          </a:prstGeom>
        </p:spPr>
        <p:txBody>
          <a:bodyPr wrap="square">
            <a:spAutoFit/>
          </a:bodyPr>
          <a:lstStyle/>
          <a:p>
            <a:r>
              <a:rPr lang="en-US" sz="1400" dirty="0"/>
              <a:t>64.0% more than baseline</a:t>
            </a:r>
          </a:p>
          <a:p>
            <a:pPr marL="285750" indent="-285750">
              <a:buFontTx/>
              <a:buChar char="-"/>
            </a:pPr>
            <a:r>
              <a:rPr lang="en-US" sz="1400" dirty="0"/>
              <a:t>Bigger aircraft (112 </a:t>
            </a:r>
            <a:r>
              <a:rPr lang="en-US" sz="1400" dirty="0" err="1"/>
              <a:t>pax</a:t>
            </a:r>
            <a:r>
              <a:rPr lang="en-US" sz="1400" dirty="0"/>
              <a:t>) to maximize revenue.       </a:t>
            </a:r>
          </a:p>
          <a:p>
            <a:endParaRPr lang="en-US" sz="1600" dirty="0"/>
          </a:p>
        </p:txBody>
      </p:sp>
      <p:sp>
        <p:nvSpPr>
          <p:cNvPr id="18" name="Retângulo 17">
            <a:extLst>
              <a:ext uri="{FF2B5EF4-FFF2-40B4-BE49-F238E27FC236}">
                <a16:creationId xmlns:a16="http://schemas.microsoft.com/office/drawing/2014/main" id="{57BD9998-1298-4B9D-988B-C8C611AD1F84}"/>
              </a:ext>
            </a:extLst>
          </p:cNvPr>
          <p:cNvSpPr/>
          <p:nvPr/>
        </p:nvSpPr>
        <p:spPr>
          <a:xfrm>
            <a:off x="251520" y="1168835"/>
            <a:ext cx="8407349" cy="338554"/>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These point present significant design differences from the baseline aircraft.</a:t>
            </a:r>
          </a:p>
        </p:txBody>
      </p:sp>
      <p:sp>
        <p:nvSpPr>
          <p:cNvPr id="19" name="CaixaDeTexto 18">
            <a:extLst>
              <a:ext uri="{FF2B5EF4-FFF2-40B4-BE49-F238E27FC236}">
                <a16:creationId xmlns:a16="http://schemas.microsoft.com/office/drawing/2014/main" id="{CA8C32EA-C535-4F27-9DBC-E2D05CF2B8C2}"/>
              </a:ext>
            </a:extLst>
          </p:cNvPr>
          <p:cNvSpPr txBox="1"/>
          <p:nvPr/>
        </p:nvSpPr>
        <p:spPr>
          <a:xfrm>
            <a:off x="7120746" y="4586656"/>
            <a:ext cx="1718454" cy="861774"/>
          </a:xfrm>
          <a:prstGeom prst="rect">
            <a:avLst/>
          </a:prstGeom>
          <a:noFill/>
        </p:spPr>
        <p:txBody>
          <a:bodyPr wrap="square" rtlCol="0">
            <a:spAutoFit/>
          </a:bodyPr>
          <a:lstStyle/>
          <a:p>
            <a:r>
              <a:rPr lang="en-US" u="sng" dirty="0"/>
              <a:t>Both</a:t>
            </a:r>
            <a:r>
              <a:rPr lang="en-US" dirty="0"/>
              <a:t>:</a:t>
            </a:r>
          </a:p>
          <a:p>
            <a:pPr marL="285750" indent="-285750">
              <a:buFont typeface="Wingdings" panose="05000000000000000000" pitchFamily="2" charset="2"/>
              <a:buChar char="Ø"/>
            </a:pPr>
            <a:r>
              <a:rPr lang="en-US" sz="1600" dirty="0" err="1"/>
              <a:t>wAR</a:t>
            </a:r>
            <a:r>
              <a:rPr lang="en-US" sz="1600" dirty="0"/>
              <a:t> smaller than baseline</a:t>
            </a:r>
          </a:p>
        </p:txBody>
      </p:sp>
      <p:sp>
        <p:nvSpPr>
          <p:cNvPr id="25" name="CaixaDeTexto 24">
            <a:extLst>
              <a:ext uri="{FF2B5EF4-FFF2-40B4-BE49-F238E27FC236}">
                <a16:creationId xmlns:a16="http://schemas.microsoft.com/office/drawing/2014/main" id="{37F8490F-54ED-4C40-A036-4AE2B65555F1}"/>
              </a:ext>
            </a:extLst>
          </p:cNvPr>
          <p:cNvSpPr txBox="1"/>
          <p:nvPr/>
        </p:nvSpPr>
        <p:spPr>
          <a:xfrm>
            <a:off x="786600" y="5606807"/>
            <a:ext cx="7356028" cy="246221"/>
          </a:xfrm>
          <a:prstGeom prst="rect">
            <a:avLst/>
          </a:prstGeom>
          <a:noFill/>
        </p:spPr>
        <p:txBody>
          <a:bodyPr wrap="square" rtlCol="0">
            <a:spAutoFit/>
          </a:bodyPr>
          <a:lstStyle/>
          <a:p>
            <a:r>
              <a:rPr lang="en-US" sz="1000" dirty="0">
                <a:solidFill>
                  <a:srgbClr val="002060"/>
                </a:solidFill>
              </a:rPr>
              <a:t>   BASLINE         78                4           76        8.60        5.00         1.32       33,188         5.82               0.00470              82.7</a:t>
            </a:r>
          </a:p>
        </p:txBody>
      </p:sp>
      <p:sp>
        <p:nvSpPr>
          <p:cNvPr id="26" name="CaixaDeTexto 25">
            <a:extLst>
              <a:ext uri="{FF2B5EF4-FFF2-40B4-BE49-F238E27FC236}">
                <a16:creationId xmlns:a16="http://schemas.microsoft.com/office/drawing/2014/main" id="{C77D3B1D-14F8-41FE-AA2C-7E65914A44E9}"/>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Tree>
    <p:extLst>
      <p:ext uri="{BB962C8B-B14F-4D97-AF65-F5344CB8AC3E}">
        <p14:creationId xmlns:p14="http://schemas.microsoft.com/office/powerpoint/2010/main" val="3189877473"/>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22941" y="1113842"/>
            <a:ext cx="8381394" cy="1077218"/>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The reference aircraft is designed near to the minimum network DOC scenario, with a smaller aircraft (70 </a:t>
            </a:r>
            <a:r>
              <a:rPr lang="en-US" sz="1600" dirty="0" err="1"/>
              <a:t>pax</a:t>
            </a:r>
            <a:r>
              <a:rPr lang="en-US" sz="1600" dirty="0"/>
              <a:t> capacity).</a:t>
            </a:r>
          </a:p>
          <a:p>
            <a:pPr marL="285750" indent="-285750" algn="just">
              <a:buClr>
                <a:srgbClr val="002060"/>
              </a:buClr>
              <a:buFont typeface="Wingdings" panose="05000000000000000000" pitchFamily="2" charset="2"/>
              <a:buChar char="§"/>
            </a:pPr>
            <a:r>
              <a:rPr lang="en-US" sz="1600" dirty="0"/>
              <a:t>However the proposed optimization process demonstrates that this design could be improved  towards the design 296.</a:t>
            </a:r>
          </a:p>
        </p:txBody>
      </p:sp>
      <p:grpSp>
        <p:nvGrpSpPr>
          <p:cNvPr id="14" name="Agrupar 13">
            <a:extLst>
              <a:ext uri="{FF2B5EF4-FFF2-40B4-BE49-F238E27FC236}">
                <a16:creationId xmlns:a16="http://schemas.microsoft.com/office/drawing/2014/main" id="{3A146FA8-063D-409E-BA42-AE586FCF1FFE}"/>
              </a:ext>
            </a:extLst>
          </p:cNvPr>
          <p:cNvGrpSpPr/>
          <p:nvPr/>
        </p:nvGrpSpPr>
        <p:grpSpPr>
          <a:xfrm>
            <a:off x="2303435" y="1969788"/>
            <a:ext cx="5340163" cy="3939065"/>
            <a:chOff x="1103924" y="2252649"/>
            <a:chExt cx="5340163" cy="3939065"/>
          </a:xfrm>
        </p:grpSpPr>
        <p:grpSp>
          <p:nvGrpSpPr>
            <p:cNvPr id="5" name="Agrupar 4">
              <a:extLst>
                <a:ext uri="{FF2B5EF4-FFF2-40B4-BE49-F238E27FC236}">
                  <a16:creationId xmlns:a16="http://schemas.microsoft.com/office/drawing/2014/main" id="{04F4F008-19F9-4AE5-B866-63A574456BE1}"/>
                </a:ext>
              </a:extLst>
            </p:cNvPr>
            <p:cNvGrpSpPr/>
            <p:nvPr/>
          </p:nvGrpSpPr>
          <p:grpSpPr>
            <a:xfrm>
              <a:off x="1103924" y="2252649"/>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2702215" y="591471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12281311">
              <a:off x="2474021" y="5142128"/>
              <a:ext cx="456385" cy="404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2993975" y="5334642"/>
              <a:ext cx="2143582" cy="276999"/>
            </a:xfrm>
            <a:prstGeom prst="rect">
              <a:avLst/>
            </a:prstGeom>
            <a:solidFill>
              <a:schemeClr val="bg1"/>
            </a:solidFill>
          </p:spPr>
          <p:txBody>
            <a:bodyPr wrap="square" rtlCol="0">
              <a:spAutoFit/>
            </a:bodyPr>
            <a:lstStyle/>
            <a:p>
              <a:r>
                <a:rPr lang="en-US" sz="1200" dirty="0"/>
                <a:t>Baseline ACFT</a:t>
              </a:r>
            </a:p>
          </p:txBody>
        </p:sp>
      </p:gr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95</a:t>
            </a:fld>
            <a:endParaRPr kumimoji="0" lang="en-US" dirty="0"/>
          </a:p>
        </p:txBody>
      </p:sp>
      <p:sp>
        <p:nvSpPr>
          <p:cNvPr id="12" name="CaixaDeTexto 11">
            <a:extLst>
              <a:ext uri="{FF2B5EF4-FFF2-40B4-BE49-F238E27FC236}">
                <a16:creationId xmlns:a16="http://schemas.microsoft.com/office/drawing/2014/main" id="{441F7F22-B43F-417E-8277-B18A2B99C6F7}"/>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60AE0D9D-4420-47C2-8727-5BE45864C50B}"/>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6" name="Seta: para Baixo 15">
            <a:extLst>
              <a:ext uri="{FF2B5EF4-FFF2-40B4-BE49-F238E27FC236}">
                <a16:creationId xmlns:a16="http://schemas.microsoft.com/office/drawing/2014/main" id="{830C8CDF-19E1-4B1C-B2F2-615370DC31D4}"/>
              </a:ext>
            </a:extLst>
          </p:cNvPr>
          <p:cNvSpPr/>
          <p:nvPr/>
        </p:nvSpPr>
        <p:spPr>
          <a:xfrm flipV="1">
            <a:off x="3236291" y="5264153"/>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8E0B865D-58B6-4FA3-A1C0-47EE7CA29B83}"/>
              </a:ext>
            </a:extLst>
          </p:cNvPr>
          <p:cNvSpPr txBox="1"/>
          <p:nvPr/>
        </p:nvSpPr>
        <p:spPr>
          <a:xfrm>
            <a:off x="2794013" y="5760935"/>
            <a:ext cx="1224136" cy="369332"/>
          </a:xfrm>
          <a:prstGeom prst="rect">
            <a:avLst/>
          </a:prstGeom>
          <a:noFill/>
        </p:spPr>
        <p:txBody>
          <a:bodyPr wrap="square" rtlCol="0">
            <a:spAutoFit/>
          </a:bodyPr>
          <a:lstStyle/>
          <a:p>
            <a:r>
              <a:rPr lang="en-US" dirty="0"/>
              <a:t>Min NDOC</a:t>
            </a:r>
          </a:p>
        </p:txBody>
      </p:sp>
    </p:spTree>
    <p:extLst>
      <p:ext uri="{BB962C8B-B14F-4D97-AF65-F5344CB8AC3E}">
        <p14:creationId xmlns:p14="http://schemas.microsoft.com/office/powerpoint/2010/main" val="3609224391"/>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96</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96</a:t>
            </a:fld>
            <a:endParaRPr lang="en-US" dirty="0"/>
          </a:p>
        </p:txBody>
      </p:sp>
      <p:pic>
        <p:nvPicPr>
          <p:cNvPr id="2" name="Imagem 1">
            <a:extLst>
              <a:ext uri="{FF2B5EF4-FFF2-40B4-BE49-F238E27FC236}">
                <a16:creationId xmlns:a16="http://schemas.microsoft.com/office/drawing/2014/main" id="{116080F8-2529-4808-AC4B-D06703B249F2}"/>
              </a:ext>
            </a:extLst>
          </p:cNvPr>
          <p:cNvPicPr>
            <a:picLocks noChangeAspect="1"/>
          </p:cNvPicPr>
          <p:nvPr/>
        </p:nvPicPr>
        <p:blipFill rotWithShape="1">
          <a:blip r:embed="rId2"/>
          <a:srcRect l="25588" r="24682"/>
          <a:stretch/>
        </p:blipFill>
        <p:spPr>
          <a:xfrm>
            <a:off x="690599" y="1940290"/>
            <a:ext cx="2939412" cy="2977420"/>
          </a:xfrm>
          <a:prstGeom prst="rect">
            <a:avLst/>
          </a:prstGeom>
        </p:spPr>
      </p:pic>
      <p:pic>
        <p:nvPicPr>
          <p:cNvPr id="4" name="Imagem 3">
            <a:extLst>
              <a:ext uri="{FF2B5EF4-FFF2-40B4-BE49-F238E27FC236}">
                <a16:creationId xmlns:a16="http://schemas.microsoft.com/office/drawing/2014/main" id="{83EC0EA1-AF6F-4E92-8B52-272E5D85305B}"/>
              </a:ext>
            </a:extLst>
          </p:cNvPr>
          <p:cNvPicPr>
            <a:picLocks noChangeAspect="1"/>
          </p:cNvPicPr>
          <p:nvPr/>
        </p:nvPicPr>
        <p:blipFill rotWithShape="1">
          <a:blip r:embed="rId3"/>
          <a:srcRect l="27950" r="24682"/>
          <a:stretch/>
        </p:blipFill>
        <p:spPr>
          <a:xfrm>
            <a:off x="3529371" y="1838304"/>
            <a:ext cx="2779573" cy="2955937"/>
          </a:xfrm>
          <a:prstGeom prst="rect">
            <a:avLst/>
          </a:prstGeom>
        </p:spPr>
      </p:pic>
      <p:pic>
        <p:nvPicPr>
          <p:cNvPr id="5" name="Imagem 4">
            <a:extLst>
              <a:ext uri="{FF2B5EF4-FFF2-40B4-BE49-F238E27FC236}">
                <a16:creationId xmlns:a16="http://schemas.microsoft.com/office/drawing/2014/main" id="{6B29AAE0-7B70-411C-B058-B2DC558FD8C3}"/>
              </a:ext>
            </a:extLst>
          </p:cNvPr>
          <p:cNvPicPr>
            <a:picLocks noChangeAspect="1"/>
          </p:cNvPicPr>
          <p:nvPr/>
        </p:nvPicPr>
        <p:blipFill rotWithShape="1">
          <a:blip r:embed="rId4"/>
          <a:srcRect l="27086" r="26452"/>
          <a:stretch/>
        </p:blipFill>
        <p:spPr>
          <a:xfrm>
            <a:off x="6366869" y="1871346"/>
            <a:ext cx="2726420" cy="2955937"/>
          </a:xfrm>
          <a:prstGeom prst="rect">
            <a:avLst/>
          </a:prstGeom>
        </p:spPr>
      </p:pic>
      <p:sp>
        <p:nvSpPr>
          <p:cNvPr id="12" name="CaixaDeTexto 11">
            <a:extLst>
              <a:ext uri="{FF2B5EF4-FFF2-40B4-BE49-F238E27FC236}">
                <a16:creationId xmlns:a16="http://schemas.microsoft.com/office/drawing/2014/main" id="{B50576C7-EA6E-4C14-9B92-95D69DF4B88E}"/>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B6E0BF81-E768-4ACC-BEB7-A6EA6047D9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298748049"/>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55102" y="1275933"/>
            <a:ext cx="8381394" cy="550920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producing to following average results when compared with the baseline aircraft: </a:t>
            </a:r>
            <a:r>
              <a:rPr lang="en-US" sz="1600" dirty="0">
                <a:solidFill>
                  <a:srgbClr val="002060"/>
                </a:solidFill>
              </a:rPr>
              <a:t>64% increase on the network profit and 2.5% reduction on network DOC.</a:t>
            </a:r>
          </a:p>
          <a:p>
            <a:pPr marL="742950" lvl="1" indent="-285750" algn="just">
              <a:buClr>
                <a:srgbClr val="002060"/>
              </a:buClr>
              <a:buFont typeface="Wingdings" panose="05000000000000000000" pitchFamily="2" charset="2"/>
              <a:buChar char="Ø"/>
            </a:pPr>
            <a:r>
              <a:rPr lang="pt-BR" sz="1600" dirty="0"/>
              <a:t>The </a:t>
            </a:r>
            <a:r>
              <a:rPr lang="en-US" sz="1600" dirty="0"/>
              <a:t>design related to the </a:t>
            </a:r>
            <a:r>
              <a:rPr lang="en-US" sz="1600" dirty="0">
                <a:solidFill>
                  <a:srgbClr val="002060"/>
                </a:solidFill>
              </a:rPr>
              <a:t>minimum Network Direct Operational Cost (NDOC) was driven to the minimization of fuel consumption</a:t>
            </a:r>
            <a:r>
              <a:rPr lang="en-US" sz="1600" dirty="0"/>
              <a:t>, mainly increasing the size of the engines and decreasing the aircraft size (lower passenger capacity and TOW);</a:t>
            </a:r>
          </a:p>
          <a:p>
            <a:pPr marL="742950" lvl="1" indent="-285750" algn="just">
              <a:buClr>
                <a:srgbClr val="002060"/>
              </a:buClr>
              <a:buFont typeface="Wingdings" panose="05000000000000000000" pitchFamily="2" charset="2"/>
              <a:buChar char="Ø"/>
            </a:pPr>
            <a:r>
              <a:rPr lang="en-US" sz="1600" dirty="0"/>
              <a:t>The design related to the </a:t>
            </a:r>
            <a:r>
              <a:rPr lang="en-US" sz="1600" dirty="0">
                <a:solidFill>
                  <a:srgbClr val="002060"/>
                </a:solidFill>
              </a:rPr>
              <a:t>maximum network profit (NP) was driven to the increase of aircraft capacity to 112 </a:t>
            </a:r>
            <a:r>
              <a:rPr lang="en-US" sz="1600" dirty="0"/>
              <a:t>passengers (still below the 130-seat boundary), maximizing trip revenue;</a:t>
            </a:r>
          </a:p>
          <a:p>
            <a:pPr marL="742950" lvl="1" indent="-285750" algn="just">
              <a:buClr>
                <a:srgbClr val="002060"/>
              </a:buClr>
              <a:buFont typeface="Wingdings" panose="05000000000000000000" pitchFamily="2" charset="2"/>
              <a:buChar char="Ø"/>
            </a:pPr>
            <a:r>
              <a:rPr lang="en-US" sz="1600" dirty="0">
                <a:solidFill>
                  <a:srgbClr val="002060"/>
                </a:solidFill>
              </a:rPr>
              <a:t>Both designs presented wing aspect ratios lower than the baseline</a:t>
            </a:r>
            <a:r>
              <a:rPr lang="en-US" sz="1600" dirty="0"/>
              <a:t>, suggesting that higher values are not necessary for such medium range networks (800nm maximum).</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r>
              <a:rPr lang="en-US" sz="1600" dirty="0"/>
              <a:t>Network Profit may be considered a suitable candidate in the design objectives, due to its larger impact on the baseline optimization. In fact, this is an economic parameter that has been used in the air transport industry as a proxy of efficiency and has special significance on finance decisions rather that DOC;</a:t>
            </a:r>
          </a:p>
          <a:p>
            <a:pPr marL="285750" indent="-285750" algn="just">
              <a:buClr>
                <a:srgbClr val="002060"/>
              </a:buClr>
              <a:buFont typeface="Wingdings" panose="05000000000000000000" pitchFamily="2" charset="2"/>
              <a:buChar char="§"/>
            </a:pPr>
            <a:r>
              <a:rPr lang="en-US" sz="1600" dirty="0"/>
              <a:t>Bigger aircraft designs (toward maximum seat capacities) may bring other non-operational finance impacts for the airlines, such as increase of inventory costs and airport infra-structure and compatibility issues.</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p>
        </p:txBody>
      </p:sp>
      <p:sp>
        <p:nvSpPr>
          <p:cNvPr id="5" name="Espaço Reservado para Número de Slide 2">
            <a:extLst>
              <a:ext uri="{FF2B5EF4-FFF2-40B4-BE49-F238E27FC236}">
                <a16:creationId xmlns:a16="http://schemas.microsoft.com/office/drawing/2014/main" id="{2E041584-7966-41BA-9D9D-231700AE521C}"/>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97</a:t>
            </a:fld>
            <a:endParaRPr kumimoji="0" lang="en-US" dirty="0"/>
          </a:p>
        </p:txBody>
      </p:sp>
      <p:sp>
        <p:nvSpPr>
          <p:cNvPr id="7" name="CaixaDeTexto 6">
            <a:extLst>
              <a:ext uri="{FF2B5EF4-FFF2-40B4-BE49-F238E27FC236}">
                <a16:creationId xmlns:a16="http://schemas.microsoft.com/office/drawing/2014/main" id="{1FFE9D26-44FF-485A-BC50-B2FD1829E2F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CaixaDeTexto 7">
            <a:extLst>
              <a:ext uri="{FF2B5EF4-FFF2-40B4-BE49-F238E27FC236}">
                <a16:creationId xmlns:a16="http://schemas.microsoft.com/office/drawing/2014/main" id="{4840A9AC-3B3A-4793-BE23-54D702C573DD}"/>
              </a:ext>
            </a:extLst>
          </p:cNvPr>
          <p:cNvSpPr txBox="1"/>
          <p:nvPr/>
        </p:nvSpPr>
        <p:spPr>
          <a:xfrm>
            <a:off x="675950" y="764704"/>
            <a:ext cx="4688138" cy="400110"/>
          </a:xfrm>
          <a:prstGeom prst="rect">
            <a:avLst/>
          </a:prstGeom>
          <a:noFill/>
        </p:spPr>
        <p:txBody>
          <a:bodyPr wrap="square" rtlCol="0">
            <a:spAutoFit/>
          </a:bodyPr>
          <a:lstStyle/>
          <a:p>
            <a:r>
              <a:rPr lang="pt-BR" sz="2000" dirty="0"/>
              <a:t> </a:t>
            </a:r>
            <a:r>
              <a:rPr lang="pt-BR" sz="2000" dirty="0" err="1"/>
              <a:t>Conclusions</a:t>
            </a:r>
            <a:r>
              <a:rPr lang="pt-BR" sz="2000" dirty="0"/>
              <a:t> </a:t>
            </a:r>
          </a:p>
        </p:txBody>
      </p:sp>
    </p:spTree>
    <p:extLst>
      <p:ext uri="{BB962C8B-B14F-4D97-AF65-F5344CB8AC3E}">
        <p14:creationId xmlns:p14="http://schemas.microsoft.com/office/powerpoint/2010/main" val="4286065974"/>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an optimum airline network;</a:t>
            </a:r>
          </a:p>
          <a:p>
            <a:pPr marL="285750" indent="-285750" algn="just">
              <a:buClr>
                <a:schemeClr val="tx2"/>
              </a:buClr>
              <a:buFont typeface="Wingdings" panose="05000000000000000000" pitchFamily="2" charset="2"/>
              <a:buChar char="§"/>
            </a:pPr>
            <a:r>
              <a:rPr lang="en-US" sz="1600" dirty="0"/>
              <a:t>Network optimization module </a:t>
            </a:r>
            <a:r>
              <a:rPr lang="en-US" sz="1600" dirty="0">
                <a:solidFill>
                  <a:srgbClr val="002060"/>
                </a:solidFill>
              </a:rPr>
              <a:t>switched on</a:t>
            </a:r>
            <a:r>
              <a:rPr lang="en-US" sz="1600" dirty="0"/>
              <a:t>;</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pic>
        <p:nvPicPr>
          <p:cNvPr id="5" name="Imagem 4">
            <a:extLst>
              <a:ext uri="{FF2B5EF4-FFF2-40B4-BE49-F238E27FC236}">
                <a16:creationId xmlns:a16="http://schemas.microsoft.com/office/drawing/2014/main" id="{8C0688E6-376F-4487-9CA1-21CA16916247}"/>
              </a:ext>
            </a:extLst>
          </p:cNvPr>
          <p:cNvPicPr>
            <a:picLocks noChangeAspect="1"/>
          </p:cNvPicPr>
          <p:nvPr/>
        </p:nvPicPr>
        <p:blipFill>
          <a:blip r:embed="rId2"/>
          <a:stretch>
            <a:fillRect/>
          </a:stretch>
        </p:blipFill>
        <p:spPr>
          <a:xfrm>
            <a:off x="1763688" y="2312454"/>
            <a:ext cx="6626092" cy="3751538"/>
          </a:xfrm>
          <a:prstGeom prst="rect">
            <a:avLst/>
          </a:prstGeom>
        </p:spPr>
      </p:pic>
    </p:spTree>
    <p:extLst>
      <p:ext uri="{BB962C8B-B14F-4D97-AF65-F5344CB8AC3E}">
        <p14:creationId xmlns:p14="http://schemas.microsoft.com/office/powerpoint/2010/main" val="1541343455"/>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99</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5017337" cy="2062103"/>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6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Routes</a:t>
            </a:r>
            <a:r>
              <a:rPr lang="pt-BR" sz="1600" dirty="0"/>
              <a:t> system </a:t>
            </a:r>
            <a:r>
              <a:rPr lang="pt-BR" sz="1600" dirty="0" err="1"/>
              <a:t>between</a:t>
            </a:r>
            <a:r>
              <a:rPr lang="pt-BR" sz="1600" dirty="0"/>
              <a:t> GRU,</a:t>
            </a:r>
            <a:r>
              <a:rPr lang="pt-BR" sz="1600" dirty="0">
                <a:solidFill>
                  <a:srgbClr val="002060"/>
                </a:solidFill>
              </a:rPr>
              <a:t> CWB</a:t>
            </a:r>
            <a:r>
              <a:rPr lang="pt-BR" sz="1600" dirty="0"/>
              <a:t>, 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a:p>
            <a:pPr marL="742950" lvl="2" indent="-285750" algn="just">
              <a:buClr>
                <a:schemeClr val="tx2"/>
              </a:buClr>
              <a:buFont typeface="Wingdings" panose="05000000000000000000" pitchFamily="2" charset="2"/>
              <a:buChar char="Ø"/>
            </a:pPr>
            <a:r>
              <a:rPr lang="pt-BR" sz="1600" dirty="0" err="1">
                <a:solidFill>
                  <a:srgbClr val="002060"/>
                </a:solidFill>
              </a:rPr>
              <a:t>Fixed</a:t>
            </a:r>
            <a:r>
              <a:rPr lang="pt-BR" sz="1600" dirty="0">
                <a:solidFill>
                  <a:srgbClr val="002060"/>
                </a:solidFill>
              </a:rPr>
              <a:t> </a:t>
            </a:r>
            <a:r>
              <a:rPr lang="pt-BR" sz="1600" dirty="0" err="1">
                <a:solidFill>
                  <a:srgbClr val="002060"/>
                </a:solidFill>
              </a:rPr>
              <a:t>load</a:t>
            </a:r>
            <a:r>
              <a:rPr lang="pt-BR" sz="1600" dirty="0">
                <a:solidFill>
                  <a:srgbClr val="002060"/>
                </a:solidFill>
              </a:rPr>
              <a:t> </a:t>
            </a:r>
            <a:r>
              <a:rPr lang="pt-BR" sz="1600" dirty="0" err="1">
                <a:solidFill>
                  <a:srgbClr val="002060"/>
                </a:solidFill>
              </a:rPr>
              <a:t>factor</a:t>
            </a:r>
            <a:r>
              <a:rPr lang="pt-BR" sz="1600" dirty="0">
                <a:solidFill>
                  <a:srgbClr val="002060"/>
                </a:solidFill>
              </a:rPr>
              <a:t> = 85%</a:t>
            </a:r>
          </a:p>
        </p:txBody>
      </p:sp>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pic>
        <p:nvPicPr>
          <p:cNvPr id="6" name="Imagem 5" descr="Uma imagem contendo texto, mapa&#10;&#10;Descrição gerada com muito alta confiança">
            <a:extLst>
              <a:ext uri="{FF2B5EF4-FFF2-40B4-BE49-F238E27FC236}">
                <a16:creationId xmlns:a16="http://schemas.microsoft.com/office/drawing/2014/main" id="{01E087BB-5630-4A0B-A901-7EF02931DD4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929740" y="843000"/>
            <a:ext cx="2719400" cy="5244651"/>
          </a:xfrm>
          <a:prstGeom prst="rect">
            <a:avLst/>
          </a:prstGeom>
        </p:spPr>
      </p:pic>
    </p:spTree>
    <p:extLst>
      <p:ext uri="{BB962C8B-B14F-4D97-AF65-F5344CB8AC3E}">
        <p14:creationId xmlns:p14="http://schemas.microsoft.com/office/powerpoint/2010/main" val="2311659262"/>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2567171-5604-4933-9BC9-68132F3F4B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do treinamento</Template>
  <TotalTime>0</TotalTime>
  <Words>11996</Words>
  <Application>Microsoft Office PowerPoint</Application>
  <PresentationFormat>Apresentação na tela (4:3)</PresentationFormat>
  <Paragraphs>1750</Paragraphs>
  <Slides>155</Slides>
  <Notes>3</Notes>
  <HiddenSlides>1</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155</vt:i4>
      </vt:variant>
    </vt:vector>
  </HeadingPairs>
  <TitlesOfParts>
    <vt:vector size="166" baseType="lpstr">
      <vt:lpstr>Arial</vt:lpstr>
      <vt:lpstr>Calibri</vt:lpstr>
      <vt:lpstr>Calibri Light</vt:lpstr>
      <vt:lpstr>Cambria Math</vt:lpstr>
      <vt:lpstr>Comic Sans MS</vt:lpstr>
      <vt:lpstr>Courier New</vt:lpstr>
      <vt:lpstr>Georgia</vt:lpstr>
      <vt:lpstr>Lucida Grande</vt:lpstr>
      <vt:lpstr>Times New Roman</vt:lpstr>
      <vt:lpstr>Wingdings</vt:lpstr>
      <vt:lpstr>Training</vt:lpstr>
      <vt:lpstr>IT-500 TESE Project Status “Integrated Aircraft Design and  Air Transport Network Optimization”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2017-10-24T00:26:51Z</dcterms:created>
  <dcterms:modified xsi:type="dcterms:W3CDTF">2019-01-14T01:34:11Z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